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D9249-1B27-4D69-89C2-57EE52D4BCBE}"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240344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D9249-1B27-4D69-89C2-57EE52D4BCBE}"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150224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D9249-1B27-4D69-89C2-57EE52D4BCBE}"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346404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D9249-1B27-4D69-89C2-57EE52D4BCBE}"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125333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1D9249-1B27-4D69-89C2-57EE52D4BCBE}"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356574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D9249-1B27-4D69-89C2-57EE52D4BCBE}"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255644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D9249-1B27-4D69-89C2-57EE52D4BCBE}"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238838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D9249-1B27-4D69-89C2-57EE52D4BCBE}"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70354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9249-1B27-4D69-89C2-57EE52D4BCBE}"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195561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D9249-1B27-4D69-89C2-57EE52D4BCBE}"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427021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1D9249-1B27-4D69-89C2-57EE52D4BCBE}"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5CDDD-DC17-4A93-A622-6877211CC657}" type="slidenum">
              <a:rPr lang="en-US" smtClean="0"/>
              <a:t>‹#›</a:t>
            </a:fld>
            <a:endParaRPr lang="en-US"/>
          </a:p>
        </p:txBody>
      </p:sp>
    </p:spTree>
    <p:extLst>
      <p:ext uri="{BB962C8B-B14F-4D97-AF65-F5344CB8AC3E}">
        <p14:creationId xmlns:p14="http://schemas.microsoft.com/office/powerpoint/2010/main" val="98546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D9249-1B27-4D69-89C2-57EE52D4BCBE}" type="datetimeFigureOut">
              <a:rPr lang="en-US" smtClean="0"/>
              <a:t>9/28/2022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5CDDD-DC17-4A93-A622-6877211CC657}" type="slidenum">
              <a:rPr lang="en-US" smtClean="0"/>
              <a:t>‹#›</a:t>
            </a:fld>
            <a:endParaRPr lang="en-US"/>
          </a:p>
        </p:txBody>
      </p:sp>
    </p:spTree>
    <p:extLst>
      <p:ext uri="{BB962C8B-B14F-4D97-AF65-F5344CB8AC3E}">
        <p14:creationId xmlns:p14="http://schemas.microsoft.com/office/powerpoint/2010/main" val="358522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370" y="221611"/>
            <a:ext cx="9999260" cy="2221338"/>
          </a:xfrm>
        </p:spPr>
        <p:txBody>
          <a:bodyPr anchor="t">
            <a:normAutofit/>
          </a:bodyPr>
          <a:lstStyle/>
          <a:p>
            <a:pPr>
              <a:lnSpc>
                <a:spcPct val="150000"/>
              </a:lnSpc>
            </a:pPr>
            <a:r>
              <a:rPr lang="ar-SA" sz="3600" dirty="0">
                <a:cs typeface="B Titr" panose="00000700000000000000" pitchFamily="2" charset="-78"/>
              </a:rPr>
              <a:t>طراحی و پیاده‌سازی سامانه‌ی اطلاعاتی خدمات امانت دیجیتالی کنترل شده در بستر فناوری‌ زنجیره‌ی بلوکی</a:t>
            </a:r>
            <a:endParaRPr lang="en-US" sz="3600" dirty="0">
              <a:cs typeface="B Titr" panose="00000700000000000000" pitchFamily="2" charset="-78"/>
            </a:endParaRPr>
          </a:p>
        </p:txBody>
      </p:sp>
      <p:sp>
        <p:nvSpPr>
          <p:cNvPr id="3" name="Subtitle 2"/>
          <p:cNvSpPr>
            <a:spLocks noGrp="1"/>
          </p:cNvSpPr>
          <p:nvPr>
            <p:ph type="subTitle" idx="1"/>
          </p:nvPr>
        </p:nvSpPr>
        <p:spPr>
          <a:xfrm>
            <a:off x="759098" y="2123448"/>
            <a:ext cx="10945504" cy="3845847"/>
          </a:xfrm>
        </p:spPr>
        <p:txBody>
          <a:bodyPr vert="horz" lIns="91440" tIns="45720" rIns="91440" bIns="45720" rtlCol="0" anchor="t">
            <a:noAutofit/>
          </a:bodyPr>
          <a:lstStyle/>
          <a:p>
            <a:pPr rtl="1">
              <a:lnSpc>
                <a:spcPct val="150000"/>
              </a:lnSpc>
              <a:spcBef>
                <a:spcPct val="0"/>
              </a:spcBef>
            </a:pPr>
            <a:r>
              <a:rPr lang="fa-IR" sz="2000" b="1" dirty="0">
                <a:latin typeface="+mj-lt"/>
                <a:ea typeface="+mj-ea"/>
                <a:cs typeface="B Mitra" panose="00000400000000000000" pitchFamily="2" charset="-78"/>
              </a:rPr>
              <a:t>گزارش فرصت مطالعاتی در جامعه و صنعت</a:t>
            </a:r>
            <a:endParaRPr lang="en-US" sz="2000" b="1" dirty="0">
              <a:latin typeface="+mj-lt"/>
              <a:ea typeface="+mj-ea"/>
              <a:cs typeface="B Mitra" panose="00000400000000000000" pitchFamily="2" charset="-78"/>
            </a:endParaRPr>
          </a:p>
          <a:p>
            <a:pPr rtl="1">
              <a:lnSpc>
                <a:spcPct val="150000"/>
              </a:lnSpc>
              <a:spcBef>
                <a:spcPct val="0"/>
              </a:spcBef>
            </a:pPr>
            <a:r>
              <a:rPr lang="fa-IR" sz="2000" b="1" dirty="0">
                <a:latin typeface="+mj-lt"/>
                <a:ea typeface="+mj-ea"/>
                <a:cs typeface="B Mitra" panose="00000400000000000000" pitchFamily="2" charset="-78"/>
              </a:rPr>
              <a:t>از تــــاریخ   01/11/1400   تا تـــاریخ    31/04/1401</a:t>
            </a:r>
            <a:endParaRPr lang="en-US" sz="2000" b="1" dirty="0">
              <a:latin typeface="+mj-lt"/>
              <a:ea typeface="+mj-ea"/>
              <a:cs typeface="B Mitra" panose="00000400000000000000" pitchFamily="2" charset="-78"/>
            </a:endParaRPr>
          </a:p>
          <a:p>
            <a:pPr rtl="1">
              <a:lnSpc>
                <a:spcPct val="150000"/>
              </a:lnSpc>
              <a:spcBef>
                <a:spcPct val="0"/>
              </a:spcBef>
            </a:pPr>
            <a:r>
              <a:rPr lang="fa-IR" sz="2000" b="1" dirty="0">
                <a:latin typeface="+mj-lt"/>
                <a:ea typeface="+mj-ea"/>
                <a:cs typeface="B Mitra" panose="00000400000000000000" pitchFamily="2" charset="-78"/>
              </a:rPr>
              <a:t>شرکـت انفورماتیکی ایـده‌پردازان جـوان فالینوس</a:t>
            </a:r>
            <a:endParaRPr lang="en-US" sz="2000" b="1" dirty="0">
              <a:latin typeface="+mj-lt"/>
              <a:ea typeface="+mj-ea"/>
              <a:cs typeface="B Mitra" panose="00000400000000000000" pitchFamily="2" charset="-78"/>
            </a:endParaRPr>
          </a:p>
          <a:p>
            <a:pPr rtl="1">
              <a:lnSpc>
                <a:spcPct val="150000"/>
              </a:lnSpc>
              <a:spcBef>
                <a:spcPct val="0"/>
              </a:spcBef>
            </a:pPr>
            <a:r>
              <a:rPr lang="fa-IR" sz="2000" b="1" dirty="0">
                <a:latin typeface="+mj-lt"/>
                <a:ea typeface="+mj-ea"/>
                <a:cs typeface="B Mitra" panose="00000400000000000000" pitchFamily="2" charset="-78"/>
              </a:rPr>
              <a:t>(طراح و توسعه دهنده سامانه های فناوری اطلاعاتی)</a:t>
            </a:r>
          </a:p>
          <a:p>
            <a:pPr rtl="1">
              <a:lnSpc>
                <a:spcPct val="150000"/>
              </a:lnSpc>
              <a:spcBef>
                <a:spcPct val="0"/>
              </a:spcBef>
            </a:pPr>
            <a:r>
              <a:rPr lang="ar-SA" sz="2000" b="1" dirty="0">
                <a:latin typeface="+mj-lt"/>
                <a:ea typeface="+mj-ea"/>
                <a:cs typeface="B Mitra" panose="00000400000000000000" pitchFamily="2" charset="-78"/>
              </a:rPr>
              <a:t>تهیه و تنظیم</a:t>
            </a:r>
            <a:endParaRPr lang="en-US" sz="2000" b="1" dirty="0">
              <a:latin typeface="+mj-lt"/>
              <a:ea typeface="+mj-ea"/>
              <a:cs typeface="B Mitra" panose="00000400000000000000" pitchFamily="2" charset="-78"/>
            </a:endParaRPr>
          </a:p>
          <a:p>
            <a:pPr rtl="1">
              <a:lnSpc>
                <a:spcPct val="150000"/>
              </a:lnSpc>
              <a:spcBef>
                <a:spcPct val="0"/>
              </a:spcBef>
            </a:pPr>
            <a:r>
              <a:rPr lang="ar-SA" sz="2000" b="1" dirty="0">
                <a:latin typeface="+mj-lt"/>
                <a:ea typeface="+mj-ea"/>
                <a:cs typeface="B Mitra" panose="00000400000000000000" pitchFamily="2" charset="-78"/>
              </a:rPr>
              <a:t>روح اله باقری</a:t>
            </a:r>
            <a:endParaRPr lang="en-US" sz="2000" b="1" dirty="0">
              <a:latin typeface="+mj-lt"/>
              <a:ea typeface="+mj-ea"/>
              <a:cs typeface="B Mitra" panose="00000400000000000000" pitchFamily="2" charset="-78"/>
            </a:endParaRPr>
          </a:p>
          <a:p>
            <a:pPr rtl="1">
              <a:lnSpc>
                <a:spcPct val="150000"/>
              </a:lnSpc>
              <a:spcBef>
                <a:spcPct val="0"/>
              </a:spcBef>
            </a:pPr>
            <a:r>
              <a:rPr lang="ar-SA" sz="2000" b="1" dirty="0">
                <a:latin typeface="+mj-lt"/>
                <a:ea typeface="+mj-ea"/>
                <a:cs typeface="B Mitra" panose="00000400000000000000" pitchFamily="2" charset="-78"/>
              </a:rPr>
              <a:t>استادیار گروه مدیریت دانشکده علوم اداری و اقتصادی</a:t>
            </a:r>
            <a:endParaRPr lang="en-US" sz="2000" b="1" dirty="0">
              <a:latin typeface="+mj-lt"/>
              <a:ea typeface="+mj-ea"/>
              <a:cs typeface="B Mitra" panose="00000400000000000000" pitchFamily="2" charset="-78"/>
            </a:endParaRPr>
          </a:p>
          <a:p>
            <a:pPr rtl="1">
              <a:lnSpc>
                <a:spcPct val="150000"/>
              </a:lnSpc>
              <a:spcBef>
                <a:spcPct val="0"/>
              </a:spcBef>
            </a:pPr>
            <a:r>
              <a:rPr lang="ar-SA" sz="2000" b="1" dirty="0">
                <a:latin typeface="+mj-lt"/>
                <a:ea typeface="+mj-ea"/>
                <a:cs typeface="B Mitra" panose="00000400000000000000" pitchFamily="2" charset="-78"/>
              </a:rPr>
              <a:t>دانشگاه فردوسی مشهد</a:t>
            </a:r>
            <a:endParaRPr lang="en-US" sz="2000" b="1" dirty="0">
              <a:latin typeface="+mj-lt"/>
              <a:ea typeface="+mj-ea"/>
              <a:cs typeface="B Mitra" panose="00000400000000000000" pitchFamily="2" charset="-78"/>
            </a:endParaRPr>
          </a:p>
        </p:txBody>
      </p:sp>
      <p:sp>
        <p:nvSpPr>
          <p:cNvPr id="5" name="TextBox 4">
            <a:extLst>
              <a:ext uri="{FF2B5EF4-FFF2-40B4-BE49-F238E27FC236}">
                <a16:creationId xmlns:a16="http://schemas.microsoft.com/office/drawing/2014/main" id="{2555B4CE-345D-5143-220C-C54D43C30F07}"/>
              </a:ext>
            </a:extLst>
          </p:cNvPr>
          <p:cNvSpPr txBox="1"/>
          <p:nvPr/>
        </p:nvSpPr>
        <p:spPr>
          <a:xfrm>
            <a:off x="4707193" y="5969295"/>
            <a:ext cx="3049314" cy="888705"/>
          </a:xfrm>
          <a:prstGeom prst="rect">
            <a:avLst/>
          </a:prstGeom>
          <a:noFill/>
        </p:spPr>
        <p:txBody>
          <a:bodyPr wrap="square">
            <a:spAutoFit/>
          </a:bodyPr>
          <a:lstStyle/>
          <a:p>
            <a:pPr algn="ctr" rtl="1">
              <a:lnSpc>
                <a:spcPct val="150000"/>
              </a:lnSpc>
              <a:spcBef>
                <a:spcPct val="0"/>
              </a:spcBef>
            </a:pPr>
            <a:r>
              <a:rPr lang="fa-IR" sz="1800" b="1" dirty="0">
                <a:latin typeface="+mj-lt"/>
                <a:ea typeface="+mj-ea"/>
                <a:cs typeface="B Mitra" panose="00000400000000000000" pitchFamily="2" charset="-78"/>
              </a:rPr>
              <a:t>تاریخ ارایه در گروه 1401/06/15</a:t>
            </a:r>
          </a:p>
          <a:p>
            <a:pPr algn="ctr" rtl="1">
              <a:lnSpc>
                <a:spcPct val="150000"/>
              </a:lnSpc>
              <a:spcBef>
                <a:spcPct val="0"/>
              </a:spcBef>
            </a:pPr>
            <a:r>
              <a:rPr lang="fa-IR" sz="1800" b="1" dirty="0">
                <a:latin typeface="+mj-lt"/>
                <a:ea typeface="+mj-ea"/>
                <a:cs typeface="B Mitra" panose="00000400000000000000" pitchFamily="2" charset="-78"/>
              </a:rPr>
              <a:t>ساعت 12 - 10</a:t>
            </a:r>
            <a:endParaRPr lang="en-US" sz="1800" b="1" dirty="0">
              <a:latin typeface="+mj-lt"/>
              <a:ea typeface="+mj-ea"/>
              <a:cs typeface="B Mitra" panose="00000400000000000000" pitchFamily="2" charset="-78"/>
            </a:endParaRPr>
          </a:p>
        </p:txBody>
      </p:sp>
    </p:spTree>
    <p:extLst>
      <p:ext uri="{BB962C8B-B14F-4D97-AF65-F5344CB8AC3E}">
        <p14:creationId xmlns:p14="http://schemas.microsoft.com/office/powerpoint/2010/main" val="88734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توکن‌های فناناپذیر</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Mitra" panose="00000400000000000000" pitchFamily="2" charset="-78"/>
              </a:rPr>
              <a:t>توکن‌های فناناپذیر به عنوان دارایی‌ قابل تأیید با شناسه ها و ویژگی های منحصر به فرد هستند که به آنها ارزش می دهد. </a:t>
            </a:r>
          </a:p>
          <a:p>
            <a:pPr algn="r" rtl="1"/>
            <a:r>
              <a:rPr lang="fa-IR" dirty="0">
                <a:cs typeface="B Mitra" panose="00000400000000000000" pitchFamily="2" charset="-78"/>
              </a:rPr>
              <a:t>آنها یک کالای دیجیتالی ویژه و منحصر به فرد هستند که نمی توان آن را با دارایی دیگری مبادله کرد، بلکه فقط در شبکه‌ای که ایجاد شده‌اند قابل مبادله هستند. </a:t>
            </a:r>
            <a:endParaRPr lang="en-US" sz="2800" dirty="0">
              <a:cs typeface="B Mitra" panose="00000400000000000000" pitchFamily="2" charset="-78"/>
            </a:endParaRPr>
          </a:p>
        </p:txBody>
      </p:sp>
    </p:spTree>
    <p:extLst>
      <p:ext uri="{BB962C8B-B14F-4D97-AF65-F5344CB8AC3E}">
        <p14:creationId xmlns:p14="http://schemas.microsoft.com/office/powerpoint/2010/main" val="359224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توکن‌های فناناپذیر</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marL="0" indent="0" algn="ctr" rtl="1">
              <a:buNone/>
            </a:pPr>
            <a:r>
              <a:rPr lang="fa-IR" b="1" dirty="0">
                <a:cs typeface="B Mitra" panose="00000400000000000000" pitchFamily="2" charset="-78"/>
              </a:rPr>
              <a:t>مثال </a:t>
            </a:r>
          </a:p>
          <a:p>
            <a:pPr algn="r" rtl="1"/>
            <a:r>
              <a:rPr lang="fa-IR" dirty="0">
                <a:cs typeface="B Mitra" panose="00000400000000000000" pitchFamily="2" charset="-78"/>
              </a:rPr>
              <a:t>وقتی کتابی از ناشری خریداری می‌شود، دقیقا برای آن نسخه‌ی فیزیکی خریداری شده پول پرداخت شده است و نه برای هیچ نسخه‌ی دیگر، </a:t>
            </a:r>
          </a:p>
          <a:p>
            <a:pPr algn="r" rtl="1"/>
            <a:r>
              <a:rPr lang="fa-IR" dirty="0">
                <a:cs typeface="B Mitra" panose="00000400000000000000" pitchFamily="2" charset="-78"/>
              </a:rPr>
              <a:t>هنگامی که آن نسخه به امانت رفته باشد، دیگر هیچ نسخه‌ی نیست که به امانت داده شود. </a:t>
            </a:r>
          </a:p>
          <a:p>
            <a:pPr algn="r" rtl="1"/>
            <a:r>
              <a:rPr lang="fa-IR" dirty="0">
                <a:cs typeface="B Mitra" panose="00000400000000000000" pitchFamily="2" charset="-78"/>
              </a:rPr>
              <a:t>به همین خاطر در ارایه خدمات امانت دیجیتال کنترل شده نیز باید دقیقا همان نسخه از کتابی که خریداری شده و مالکیت معنوی آن به این ترتیب حفظ شده را در اختیار امانت گیرنده قرار داد تا حقوق نویسنده و ناشر حفظ شود. </a:t>
            </a:r>
          </a:p>
          <a:p>
            <a:pPr algn="r" rtl="1"/>
            <a:endParaRPr lang="fa-IR" sz="2800" dirty="0">
              <a:cs typeface="B Mitra" panose="00000400000000000000" pitchFamily="2" charset="-78"/>
            </a:endParaRPr>
          </a:p>
          <a:p>
            <a:pPr marL="0" indent="0" algn="ctr" rtl="1">
              <a:buNone/>
            </a:pPr>
            <a:r>
              <a:rPr lang="fa-IR" b="1" i="1" u="sng" dirty="0">
                <a:solidFill>
                  <a:srgbClr val="7030A0"/>
                </a:solidFill>
                <a:cs typeface="B Mitra" panose="00000400000000000000" pitchFamily="2" charset="-78"/>
              </a:rPr>
              <a:t>توکن فناناپذیر این موضوع را تضمین می‌کند.</a:t>
            </a:r>
            <a:endParaRPr lang="en-US" sz="2800" b="1" i="1" u="sng" dirty="0">
              <a:solidFill>
                <a:srgbClr val="7030A0"/>
              </a:solidFill>
              <a:cs typeface="B Mitra" panose="00000400000000000000" pitchFamily="2" charset="-78"/>
            </a:endParaRPr>
          </a:p>
        </p:txBody>
      </p:sp>
    </p:spTree>
    <p:extLst>
      <p:ext uri="{BB962C8B-B14F-4D97-AF65-F5344CB8AC3E}">
        <p14:creationId xmlns:p14="http://schemas.microsoft.com/office/powerpoint/2010/main" val="356412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توکن‌های فناناپذیر</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marL="0" indent="0" algn="ctr" rtl="1">
              <a:buNone/>
            </a:pPr>
            <a:r>
              <a:rPr lang="fa-IR" b="1" dirty="0">
                <a:cs typeface="B Mitra" panose="00000400000000000000" pitchFamily="2" charset="-78"/>
              </a:rPr>
              <a:t>ویژگی توکن‌های فناناپذیر </a:t>
            </a:r>
          </a:p>
          <a:p>
            <a:pPr algn="r" rtl="1"/>
            <a:r>
              <a:rPr lang="fa-IR" dirty="0">
                <a:cs typeface="B Mitra" panose="00000400000000000000" pitchFamily="2" charset="-78"/>
              </a:rPr>
              <a:t>دارای اصالت</a:t>
            </a:r>
          </a:p>
          <a:p>
            <a:pPr algn="r" rtl="1"/>
            <a:r>
              <a:rPr lang="fa-IR" dirty="0">
                <a:cs typeface="B Mitra" panose="00000400000000000000" pitchFamily="2" charset="-78"/>
              </a:rPr>
              <a:t>قابل انتقال</a:t>
            </a:r>
          </a:p>
          <a:p>
            <a:pPr algn="r" rtl="1"/>
            <a:r>
              <a:rPr lang="fa-IR" dirty="0">
                <a:cs typeface="B Mitra" panose="00000400000000000000" pitchFamily="2" charset="-78"/>
              </a:rPr>
              <a:t>کمیاب</a:t>
            </a:r>
          </a:p>
          <a:p>
            <a:pPr algn="r" rtl="1"/>
            <a:r>
              <a:rPr lang="fa-IR" dirty="0">
                <a:cs typeface="B Mitra" panose="00000400000000000000" pitchFamily="2" charset="-78"/>
              </a:rPr>
              <a:t>حفظ حق مالکیت</a:t>
            </a:r>
          </a:p>
          <a:p>
            <a:pPr algn="r" rtl="1"/>
            <a:r>
              <a:rPr lang="fa-IR" dirty="0">
                <a:cs typeface="B Mitra" panose="00000400000000000000" pitchFamily="2" charset="-78"/>
              </a:rPr>
              <a:t>یکتایی</a:t>
            </a:r>
            <a:endParaRPr lang="fa-IR" sz="2800" dirty="0">
              <a:cs typeface="B Mitra" panose="00000400000000000000" pitchFamily="2" charset="-78"/>
            </a:endParaRPr>
          </a:p>
        </p:txBody>
      </p:sp>
    </p:spTree>
    <p:extLst>
      <p:ext uri="{BB962C8B-B14F-4D97-AF65-F5344CB8AC3E}">
        <p14:creationId xmlns:p14="http://schemas.microsoft.com/office/powerpoint/2010/main" val="210441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توکن‌های فناناپذیر</a:t>
            </a:r>
            <a:endParaRPr lang="en-US" sz="3200"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ctr" rtl="1">
              <a:buNone/>
            </a:pPr>
            <a:r>
              <a:rPr lang="fa-IR" b="1" dirty="0">
                <a:cs typeface="B Mitra" panose="00000400000000000000" pitchFamily="2" charset="-78"/>
              </a:rPr>
              <a:t>کاربرد توکن‌های فناناپذیر </a:t>
            </a:r>
          </a:p>
          <a:p>
            <a:pPr algn="r" rtl="1"/>
            <a:r>
              <a:rPr lang="fa-IR" dirty="0">
                <a:cs typeface="B Mitra" panose="00000400000000000000" pitchFamily="2" charset="-78"/>
              </a:rPr>
              <a:t>برخی از مهمترین‌ آنها را می‌توان به موارد زیر اشاره نمود. </a:t>
            </a:r>
          </a:p>
          <a:p>
            <a:pPr algn="r" rtl="1"/>
            <a:r>
              <a:rPr lang="fa-IR" dirty="0">
                <a:cs typeface="B Mitra" panose="00000400000000000000" pitchFamily="2" charset="-78"/>
              </a:rPr>
              <a:t>کتاب‌ها، </a:t>
            </a:r>
          </a:p>
          <a:p>
            <a:pPr algn="r" rtl="1"/>
            <a:r>
              <a:rPr lang="en-US" dirty="0">
                <a:cs typeface="B Mitra" panose="00000400000000000000" pitchFamily="2" charset="-78"/>
              </a:rPr>
              <a:t>GIF </a:t>
            </a:r>
            <a:r>
              <a:rPr lang="fa-IR" dirty="0">
                <a:cs typeface="B Mitra" panose="00000400000000000000" pitchFamily="2" charset="-78"/>
              </a:rPr>
              <a:t>ها،</a:t>
            </a:r>
          </a:p>
          <a:p>
            <a:pPr algn="r" rtl="1"/>
            <a:r>
              <a:rPr lang="fa-IR" dirty="0">
                <a:cs typeface="B Mitra" panose="00000400000000000000" pitchFamily="2" charset="-78"/>
              </a:rPr>
              <a:t>آثار هنری،</a:t>
            </a:r>
          </a:p>
          <a:p>
            <a:pPr algn="r" rtl="1"/>
            <a:r>
              <a:rPr lang="fa-IR" dirty="0">
                <a:cs typeface="B Mitra" panose="00000400000000000000" pitchFamily="2" charset="-78"/>
              </a:rPr>
              <a:t>کلکسیون‌ها،</a:t>
            </a:r>
          </a:p>
          <a:p>
            <a:pPr algn="r" rtl="1"/>
            <a:r>
              <a:rPr lang="fa-IR" dirty="0">
                <a:cs typeface="B Mitra" panose="00000400000000000000" pitchFamily="2" charset="-78"/>
              </a:rPr>
              <a:t>فیلم‌ها و موارد مهم ورزشی،</a:t>
            </a:r>
          </a:p>
          <a:p>
            <a:pPr algn="r" rtl="1"/>
            <a:r>
              <a:rPr lang="fa-IR" dirty="0">
                <a:cs typeface="B Mitra" panose="00000400000000000000" pitchFamily="2" charset="-78"/>
              </a:rPr>
              <a:t>کاور های بازی ویدیویی،</a:t>
            </a:r>
          </a:p>
          <a:p>
            <a:pPr algn="r" rtl="1"/>
            <a:r>
              <a:rPr lang="fa-IR" dirty="0">
                <a:cs typeface="B Mitra" panose="00000400000000000000" pitchFamily="2" charset="-78"/>
              </a:rPr>
              <a:t>موسیقی،</a:t>
            </a:r>
          </a:p>
        </p:txBody>
      </p:sp>
    </p:spTree>
    <p:extLst>
      <p:ext uri="{BB962C8B-B14F-4D97-AF65-F5344CB8AC3E}">
        <p14:creationId xmlns:p14="http://schemas.microsoft.com/office/powerpoint/2010/main" val="327475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توکن‌های فناناپذیر</a:t>
            </a:r>
            <a:endParaRPr lang="en-US" sz="3200"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ctr" rtl="1">
              <a:buNone/>
            </a:pPr>
            <a:r>
              <a:rPr lang="fa-IR" b="1" dirty="0">
                <a:cs typeface="B Mitra" panose="00000400000000000000" pitchFamily="2" charset="-78"/>
              </a:rPr>
              <a:t>بازارهای بین‌المللی توکن‌های فناناپذیر </a:t>
            </a:r>
          </a:p>
          <a:p>
            <a:pPr marL="0" indent="0" algn="ctr" rtl="1">
              <a:buNone/>
            </a:pPr>
            <a:r>
              <a:rPr lang="en-US" dirty="0">
                <a:cs typeface="+mj-cs"/>
              </a:rPr>
              <a:t>Zora</a:t>
            </a:r>
          </a:p>
          <a:p>
            <a:pPr marL="0" indent="0" algn="ctr" rtl="1">
              <a:buNone/>
            </a:pPr>
            <a:r>
              <a:rPr lang="en-US" dirty="0" err="1">
                <a:cs typeface="+mj-cs"/>
              </a:rPr>
              <a:t>Rarible</a:t>
            </a:r>
            <a:endParaRPr lang="en-US" dirty="0">
              <a:cs typeface="+mj-cs"/>
            </a:endParaRPr>
          </a:p>
          <a:p>
            <a:pPr marL="0" indent="0" algn="ctr" rtl="1">
              <a:buNone/>
            </a:pPr>
            <a:r>
              <a:rPr lang="en-US" dirty="0" err="1">
                <a:cs typeface="+mj-cs"/>
              </a:rPr>
              <a:t>SuperRare</a:t>
            </a:r>
            <a:endParaRPr lang="en-US" dirty="0">
              <a:cs typeface="+mj-cs"/>
            </a:endParaRPr>
          </a:p>
          <a:p>
            <a:pPr marL="0" indent="0" algn="ctr" rtl="1">
              <a:buNone/>
            </a:pPr>
            <a:r>
              <a:rPr lang="en-US" dirty="0" err="1">
                <a:cs typeface="+mj-cs"/>
              </a:rPr>
              <a:t>Nify</a:t>
            </a:r>
            <a:r>
              <a:rPr lang="en-US" dirty="0">
                <a:cs typeface="+mj-cs"/>
              </a:rPr>
              <a:t> Gateway</a:t>
            </a:r>
          </a:p>
          <a:p>
            <a:pPr marL="0" indent="0" algn="ctr" rtl="1">
              <a:buNone/>
            </a:pPr>
            <a:r>
              <a:rPr lang="en-US" dirty="0" err="1">
                <a:cs typeface="+mj-cs"/>
              </a:rPr>
              <a:t>OpenSea</a:t>
            </a:r>
            <a:endParaRPr lang="fa-IR" dirty="0">
              <a:cs typeface="+mj-cs"/>
            </a:endParaRPr>
          </a:p>
          <a:p>
            <a:pPr algn="r" rtl="1"/>
            <a:endParaRPr lang="fa-IR" dirty="0"/>
          </a:p>
          <a:p>
            <a:pPr marL="0" indent="0" algn="ctr" rtl="1">
              <a:buNone/>
            </a:pPr>
            <a:r>
              <a:rPr lang="fa-IR" b="1" dirty="0">
                <a:cs typeface="B Mitra" panose="00000400000000000000" pitchFamily="2" charset="-78"/>
              </a:rPr>
              <a:t>بازارهای داخلی توکن‌های فناناپذیر</a:t>
            </a:r>
          </a:p>
          <a:p>
            <a:pPr marL="0" indent="0" algn="ctr" rtl="1">
              <a:buNone/>
            </a:pPr>
            <a:r>
              <a:rPr lang="fa-IR" b="1" dirty="0">
                <a:cs typeface="B Mitra" panose="00000400000000000000" pitchFamily="2" charset="-78"/>
              </a:rPr>
              <a:t>بی‌تا</a:t>
            </a:r>
            <a:endParaRPr lang="en-US" b="1" dirty="0">
              <a:cs typeface="B Mitra" panose="00000400000000000000" pitchFamily="2" charset="-78"/>
            </a:endParaRPr>
          </a:p>
        </p:txBody>
      </p:sp>
    </p:spTree>
    <p:extLst>
      <p:ext uri="{BB962C8B-B14F-4D97-AF65-F5344CB8AC3E}">
        <p14:creationId xmlns:p14="http://schemas.microsoft.com/office/powerpoint/2010/main" val="289867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هوشمندی کسب و کار</a:t>
            </a:r>
            <a:endParaRPr lang="en-US" sz="3200" dirty="0">
              <a:cs typeface="B Titr" panose="00000700000000000000" pitchFamily="2" charset="-78"/>
            </a:endParaRPr>
          </a:p>
        </p:txBody>
      </p:sp>
      <p:sp>
        <p:nvSpPr>
          <p:cNvPr id="3" name="Content Placeholder 2"/>
          <p:cNvSpPr>
            <a:spLocks noGrp="1"/>
          </p:cNvSpPr>
          <p:nvPr>
            <p:ph idx="1"/>
          </p:nvPr>
        </p:nvSpPr>
        <p:spPr>
          <a:xfrm>
            <a:off x="973540" y="1866568"/>
            <a:ext cx="10708944" cy="4351338"/>
          </a:xfrm>
        </p:spPr>
        <p:txBody>
          <a:bodyPr>
            <a:normAutofit/>
          </a:bodyPr>
          <a:lstStyle/>
          <a:p>
            <a:pPr marL="0" indent="0" algn="ctr" rtl="1">
              <a:buNone/>
            </a:pPr>
            <a:r>
              <a:rPr lang="fa-IR" b="1" dirty="0">
                <a:cs typeface="B Mitra" panose="00000400000000000000" pitchFamily="2" charset="-78"/>
              </a:rPr>
              <a:t>سوالات اساسی در به کارگیری هوشمندی کسب و کار در سامانه‌ی خدمات امانت دیجیتال کنترل شده</a:t>
            </a:r>
          </a:p>
          <a:p>
            <a:pPr algn="r" rtl="1"/>
            <a:r>
              <a:rPr lang="fa-IR" dirty="0">
                <a:cs typeface="B Mitra" panose="00000400000000000000" pitchFamily="2" charset="-78"/>
              </a:rPr>
              <a:t>آيا ارایه خدمات در این سامانه با تغییر در ابعاد نيروي کار (افزايش يا کاهش ) مواجه است؟ </a:t>
            </a:r>
          </a:p>
          <a:p>
            <a:pPr algn="r" rtl="1"/>
            <a:r>
              <a:rPr lang="fa-IR" dirty="0">
                <a:cs typeface="B Mitra" panose="00000400000000000000" pitchFamily="2" charset="-78"/>
              </a:rPr>
              <a:t>چه تخصص‌هایی در سامانه بايد بمانند يا بروند؟ </a:t>
            </a:r>
          </a:p>
          <a:p>
            <a:pPr algn="r" rtl="1"/>
            <a:r>
              <a:rPr lang="fa-IR" dirty="0">
                <a:cs typeface="B Mitra" panose="00000400000000000000" pitchFamily="2" charset="-78"/>
              </a:rPr>
              <a:t>سامانه بایستی روي ارایه چه نوع اسنادی با چه شیوه‌ای معطوف شود؟ </a:t>
            </a:r>
          </a:p>
          <a:p>
            <a:pPr algn="r" rtl="1"/>
            <a:r>
              <a:rPr lang="fa-IR" dirty="0">
                <a:cs typeface="B Mitra" panose="00000400000000000000" pitchFamily="2" charset="-78"/>
              </a:rPr>
              <a:t>چه ميزان سرمايه گذاري در طراحی و توسعه‌ی خدمات جدید و نوآوری در سامانه  باید صورت گیرد؟ </a:t>
            </a:r>
          </a:p>
          <a:p>
            <a:pPr algn="r" rtl="1"/>
            <a:r>
              <a:rPr lang="fa-IR" dirty="0">
                <a:cs typeface="B Mitra" panose="00000400000000000000" pitchFamily="2" charset="-78"/>
              </a:rPr>
              <a:t>میزان رضایت استفاده‌کنندگان سامانه چه میزان می‌باشد و چگونه بایستی این میزان رضایت سنجیده شود؟</a:t>
            </a:r>
          </a:p>
          <a:p>
            <a:pPr algn="r" rtl="1"/>
            <a:r>
              <a:rPr lang="fa-IR" dirty="0">
                <a:cs typeface="B Mitra" panose="00000400000000000000" pitchFamily="2" charset="-78"/>
              </a:rPr>
              <a:t>سامانه به داده‌های هوشمند‌سازی چگونه و با چه ابزاری دسترسی داشته باشد؟</a:t>
            </a:r>
            <a:endParaRPr lang="en-US" dirty="0">
              <a:cs typeface="B Mitra" panose="00000400000000000000" pitchFamily="2" charset="-78"/>
            </a:endParaRPr>
          </a:p>
        </p:txBody>
      </p:sp>
    </p:spTree>
    <p:extLst>
      <p:ext uri="{BB962C8B-B14F-4D97-AF65-F5344CB8AC3E}">
        <p14:creationId xmlns:p14="http://schemas.microsoft.com/office/powerpoint/2010/main" val="294737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هوشمندی کسب و کار</a:t>
            </a:r>
            <a:endParaRPr lang="en-US" sz="3200" dirty="0">
              <a:cs typeface="B Titr" panose="00000700000000000000" pitchFamily="2" charset="-78"/>
            </a:endParaRPr>
          </a:p>
        </p:txBody>
      </p:sp>
      <p:sp>
        <p:nvSpPr>
          <p:cNvPr id="3" name="Content Placeholder 2"/>
          <p:cNvSpPr>
            <a:spLocks noGrp="1"/>
          </p:cNvSpPr>
          <p:nvPr>
            <p:ph idx="1"/>
          </p:nvPr>
        </p:nvSpPr>
        <p:spPr>
          <a:xfrm>
            <a:off x="2392907" y="1690688"/>
            <a:ext cx="8579892" cy="4351338"/>
          </a:xfrm>
        </p:spPr>
        <p:txBody>
          <a:bodyPr>
            <a:normAutofit/>
          </a:bodyPr>
          <a:lstStyle/>
          <a:p>
            <a:pPr marL="0" indent="0" algn="ctr" rtl="1">
              <a:buNone/>
            </a:pPr>
            <a:r>
              <a:rPr lang="fa-IR" b="1" dirty="0">
                <a:cs typeface="B Mitra" panose="00000400000000000000" pitchFamily="2" charset="-78"/>
              </a:rPr>
              <a:t>هوشمندی کسب و کار در این سامانه می‌تواند شامل چهار بخش اصلی زیر شود: </a:t>
            </a:r>
          </a:p>
          <a:p>
            <a:pPr algn="r" rtl="1"/>
            <a:endParaRPr lang="fa-IR" dirty="0">
              <a:cs typeface="B Mitra" panose="00000400000000000000" pitchFamily="2" charset="-78"/>
            </a:endParaRPr>
          </a:p>
          <a:p>
            <a:pPr algn="r" rtl="1"/>
            <a:r>
              <a:rPr lang="fa-IR" dirty="0">
                <a:cs typeface="B Mitra" panose="00000400000000000000" pitchFamily="2" charset="-78"/>
              </a:rPr>
              <a:t>انتشار اطلاعات بلادرنگ داده‌ها در بسترهای مناسب زنجیره‌ی بلوکی، </a:t>
            </a:r>
          </a:p>
          <a:p>
            <a:pPr algn="r" rtl="1"/>
            <a:r>
              <a:rPr lang="fa-IR" dirty="0">
                <a:cs typeface="B Mitra" panose="00000400000000000000" pitchFamily="2" charset="-78"/>
              </a:rPr>
              <a:t>ايجاد دانش جديد بر پايه داده‌های گذشته در سامانه،</a:t>
            </a:r>
          </a:p>
          <a:p>
            <a:pPr algn="r" rtl="1"/>
            <a:r>
              <a:rPr lang="fa-IR" dirty="0">
                <a:cs typeface="B Mitra" panose="00000400000000000000" pitchFamily="2" charset="-78"/>
              </a:rPr>
              <a:t>پاسخگویی و پيش بيني تصميمات در سامانه، </a:t>
            </a:r>
          </a:p>
          <a:p>
            <a:pPr algn="r" rtl="1"/>
            <a:r>
              <a:rPr lang="fa-IR" dirty="0">
                <a:cs typeface="B Mitra" panose="00000400000000000000" pitchFamily="2" charset="-78"/>
              </a:rPr>
              <a:t>طرح ريزي بهبود يافته براي آينده سامانه با توجه به بینش‌های به دست‌آمده از داده‌های گذشته.</a:t>
            </a:r>
          </a:p>
        </p:txBody>
      </p:sp>
    </p:spTree>
    <p:extLst>
      <p:ext uri="{BB962C8B-B14F-4D97-AF65-F5344CB8AC3E}">
        <p14:creationId xmlns:p14="http://schemas.microsoft.com/office/powerpoint/2010/main" val="218321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خدمات امانت دیجیتالی کنترل شده</a:t>
            </a:r>
            <a:endParaRPr lang="en-US" sz="3200" dirty="0">
              <a:cs typeface="B Titr" panose="00000700000000000000" pitchFamily="2" charset="-78"/>
            </a:endParaRPr>
          </a:p>
        </p:txBody>
      </p:sp>
      <p:sp>
        <p:nvSpPr>
          <p:cNvPr id="3" name="Content Placeholder 2"/>
          <p:cNvSpPr>
            <a:spLocks noGrp="1"/>
          </p:cNvSpPr>
          <p:nvPr>
            <p:ph idx="1"/>
          </p:nvPr>
        </p:nvSpPr>
        <p:spPr>
          <a:xfrm>
            <a:off x="2392907" y="1690688"/>
            <a:ext cx="8579892" cy="4351338"/>
          </a:xfrm>
        </p:spPr>
        <p:txBody>
          <a:bodyPr>
            <a:normAutofit/>
          </a:bodyPr>
          <a:lstStyle/>
          <a:p>
            <a:pPr marL="0" indent="0" algn="ctr" rtl="1">
              <a:buNone/>
            </a:pPr>
            <a:r>
              <a:rPr lang="fa-IR" b="1" dirty="0">
                <a:cs typeface="B Mitra" panose="00000400000000000000" pitchFamily="2" charset="-78"/>
              </a:rPr>
              <a:t>‌منابع دیجیتالی به سه شیوه‌ی زیر دسترس پذیر هستند: </a:t>
            </a:r>
          </a:p>
          <a:p>
            <a:pPr algn="r" rtl="1"/>
            <a:r>
              <a:rPr lang="fa-IR" dirty="0">
                <a:cs typeface="B Mitra" panose="00000400000000000000" pitchFamily="2" charset="-78"/>
              </a:rPr>
              <a:t>خرید، </a:t>
            </a:r>
          </a:p>
          <a:p>
            <a:pPr algn="r" rtl="1"/>
            <a:r>
              <a:rPr lang="fa-IR" dirty="0">
                <a:cs typeface="B Mitra" panose="00000400000000000000" pitchFamily="2" charset="-78"/>
              </a:rPr>
              <a:t>اشتراک، </a:t>
            </a:r>
          </a:p>
          <a:p>
            <a:pPr algn="r" rtl="1"/>
            <a:r>
              <a:rPr lang="fa-IR" dirty="0">
                <a:cs typeface="B Mitra" panose="00000400000000000000" pitchFamily="2" charset="-78"/>
              </a:rPr>
              <a:t>امانت. </a:t>
            </a:r>
          </a:p>
        </p:txBody>
      </p:sp>
    </p:spTree>
    <p:extLst>
      <p:ext uri="{BB962C8B-B14F-4D97-AF65-F5344CB8AC3E}">
        <p14:creationId xmlns:p14="http://schemas.microsoft.com/office/powerpoint/2010/main" val="52282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خدمات امانت دیجیتالی کنترل شده</a:t>
            </a:r>
            <a:endParaRPr lang="en-US" sz="3200" dirty="0">
              <a:cs typeface="B Titr" panose="00000700000000000000" pitchFamily="2" charset="-78"/>
            </a:endParaRPr>
          </a:p>
        </p:txBody>
      </p:sp>
      <p:sp>
        <p:nvSpPr>
          <p:cNvPr id="3" name="Content Placeholder 2"/>
          <p:cNvSpPr>
            <a:spLocks noGrp="1"/>
          </p:cNvSpPr>
          <p:nvPr>
            <p:ph idx="1"/>
          </p:nvPr>
        </p:nvSpPr>
        <p:spPr>
          <a:xfrm>
            <a:off x="657936" y="1513266"/>
            <a:ext cx="10876128" cy="5167313"/>
          </a:xfrm>
        </p:spPr>
        <p:txBody>
          <a:bodyPr>
            <a:normAutofit fontScale="77500" lnSpcReduction="20000"/>
          </a:bodyPr>
          <a:lstStyle/>
          <a:p>
            <a:pPr algn="r" rtl="1">
              <a:lnSpc>
                <a:spcPct val="160000"/>
              </a:lnSpc>
            </a:pPr>
            <a:r>
              <a:rPr lang="fa-IR" dirty="0">
                <a:cs typeface="B Mitra" panose="00000400000000000000" pitchFamily="2" charset="-78"/>
              </a:rPr>
              <a:t>می‌توان پروتکل های فنی امانت دیجیتالی و ابزارهای مدیریت حقوق دیجیتال متناسب با بافت فرهنگی و اجتماعی هر کشوری طراحی و پیاده‌سازی نمود. </a:t>
            </a:r>
          </a:p>
          <a:p>
            <a:pPr algn="r" rtl="1">
              <a:lnSpc>
                <a:spcPct val="160000"/>
              </a:lnSpc>
            </a:pPr>
            <a:r>
              <a:rPr lang="fa-IR" dirty="0">
                <a:cs typeface="B Mitra" panose="00000400000000000000" pitchFamily="2" charset="-78"/>
              </a:rPr>
              <a:t>می‌توان فناوری‌های زیرساختی پیاده‌سازی مدیریت حقوق دیجیتال که از ابزارهای مهم فنی در پیاده‌سازی خدمات دیجیتال کنترل شده است، را فراهم آورد. </a:t>
            </a:r>
          </a:p>
          <a:p>
            <a:pPr algn="r" rtl="1">
              <a:lnSpc>
                <a:spcPct val="160000"/>
              </a:lnSpc>
            </a:pPr>
            <a:r>
              <a:rPr lang="fa-IR" dirty="0">
                <a:cs typeface="B Mitra" panose="00000400000000000000" pitchFamily="2" charset="-78"/>
              </a:rPr>
              <a:t>می‌توان فراهم‌کنندگان و تامین کنندگان منابع دیجیتالی را شناسایی و سامان‌دهی نمود.  </a:t>
            </a:r>
          </a:p>
          <a:p>
            <a:pPr algn="r" rtl="1">
              <a:lnSpc>
                <a:spcPct val="160000"/>
              </a:lnSpc>
            </a:pPr>
            <a:r>
              <a:rPr lang="fa-IR" dirty="0">
                <a:cs typeface="B Mitra" panose="00000400000000000000" pitchFamily="2" charset="-78"/>
              </a:rPr>
              <a:t>می‌توان نظام همکاری میان تامین کنندگان مختلف را تعیین و طراحی نمود.</a:t>
            </a:r>
          </a:p>
          <a:p>
            <a:pPr algn="r" rtl="1">
              <a:lnSpc>
                <a:spcPct val="160000"/>
              </a:lnSpc>
            </a:pPr>
            <a:r>
              <a:rPr lang="fa-IR" dirty="0">
                <a:cs typeface="B Mitra" panose="00000400000000000000" pitchFamily="2" charset="-78"/>
              </a:rPr>
              <a:t>می‌توان به قوانین مرتبط با امانت دیجیتال پرداخت و قوانین متناسب با آن را طراحی نمود.</a:t>
            </a:r>
          </a:p>
          <a:p>
            <a:pPr algn="r" rtl="1">
              <a:lnSpc>
                <a:spcPct val="160000"/>
              </a:lnSpc>
            </a:pPr>
            <a:r>
              <a:rPr lang="fa-IR" dirty="0">
                <a:cs typeface="B Mitra" panose="00000400000000000000" pitchFamily="2" charset="-78"/>
              </a:rPr>
              <a:t>می‌توان استانداردهای بین‌المللی مدیریت فرایندها و کنش‌های مرتبط با منابع دیجیتالی را شناسایی و یکسان‌سازی نمود.</a:t>
            </a:r>
          </a:p>
          <a:p>
            <a:pPr algn="r" rtl="1">
              <a:lnSpc>
                <a:spcPct val="160000"/>
              </a:lnSpc>
            </a:pPr>
            <a:r>
              <a:rPr lang="fa-IR" dirty="0">
                <a:cs typeface="B Mitra" panose="00000400000000000000" pitchFamily="2" charset="-78"/>
              </a:rPr>
              <a:t>می‌توان خط مشی‌ها و سیاست‌های خدمات امانت دیجیتالی کنترل شده متناسب با اهداف و ماموریت‌های آن تدوین نمود.</a:t>
            </a:r>
          </a:p>
        </p:txBody>
      </p:sp>
    </p:spTree>
    <p:extLst>
      <p:ext uri="{BB962C8B-B14F-4D97-AF65-F5344CB8AC3E}">
        <p14:creationId xmlns:p14="http://schemas.microsoft.com/office/powerpoint/2010/main" val="251205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464" y="0"/>
            <a:ext cx="10515600" cy="1325563"/>
          </a:xfrm>
        </p:spPr>
        <p:txBody>
          <a:bodyPr>
            <a:normAutofit/>
          </a:bodyPr>
          <a:lstStyle/>
          <a:p>
            <a:pPr algn="r" rtl="1"/>
            <a:r>
              <a:rPr lang="fa-IR" sz="3200" dirty="0">
                <a:cs typeface="B Titr" panose="00000700000000000000" pitchFamily="2" charset="-78"/>
              </a:rPr>
              <a:t>فناوری‌های کلیدی: خدمات امانت دیجیتالی کنترل شده</a:t>
            </a:r>
            <a:endParaRPr lang="en-US" sz="3200" dirty="0">
              <a:cs typeface="B Titr" panose="00000700000000000000" pitchFamily="2" charset="-78"/>
            </a:endParaRPr>
          </a:p>
        </p:txBody>
      </p:sp>
      <p:sp>
        <p:nvSpPr>
          <p:cNvPr id="3" name="Content Placeholder 2"/>
          <p:cNvSpPr>
            <a:spLocks noGrp="1"/>
          </p:cNvSpPr>
          <p:nvPr>
            <p:ph idx="1"/>
          </p:nvPr>
        </p:nvSpPr>
        <p:spPr>
          <a:xfrm>
            <a:off x="657936" y="6025374"/>
            <a:ext cx="10876128" cy="655205"/>
          </a:xfrm>
        </p:spPr>
        <p:txBody>
          <a:bodyPr>
            <a:normAutofit fontScale="92500" lnSpcReduction="20000"/>
          </a:bodyPr>
          <a:lstStyle/>
          <a:p>
            <a:pPr marL="0" indent="0" algn="ctr" rtl="1">
              <a:lnSpc>
                <a:spcPct val="160000"/>
              </a:lnSpc>
              <a:buNone/>
            </a:pPr>
            <a:r>
              <a:rPr lang="fa-IR" dirty="0">
                <a:cs typeface="B Mitra" panose="00000400000000000000" pitchFamily="2" charset="-78"/>
              </a:rPr>
              <a:t>رابطه‌‌ی بین قرارداد هوشمند، توکن‌های فناناپذیر و خدمات امانت دیجیتال کنترل شده</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25666062"/>
              </p:ext>
            </p:extLst>
          </p:nvPr>
        </p:nvGraphicFramePr>
        <p:xfrm>
          <a:off x="2306472" y="327602"/>
          <a:ext cx="7284776" cy="6025374"/>
        </p:xfrm>
        <a:graphic>
          <a:graphicData uri="http://schemas.openxmlformats.org/presentationml/2006/ole">
            <mc:AlternateContent xmlns:mc="http://schemas.openxmlformats.org/markup-compatibility/2006">
              <mc:Choice xmlns:v="urn:schemas-microsoft-com:vml" Requires="v">
                <p:oleObj name="Visio" r:id="rId2" imgW="7991599" imgH="6619851" progId="Visio.Drawing.15">
                  <p:embed/>
                </p:oleObj>
              </mc:Choice>
              <mc:Fallback>
                <p:oleObj name="Visio" r:id="rId2" imgW="7991599" imgH="6619851" progId="Visio.Drawing.15">
                  <p:embed/>
                  <p:pic>
                    <p:nvPicPr>
                      <p:cNvPr id="0" name="Object 1"/>
                      <p:cNvPicPr>
                        <a:picLocks noChangeAspect="1" noChangeArrowheads="1"/>
                      </p:cNvPicPr>
                      <p:nvPr/>
                    </p:nvPicPr>
                    <p:blipFill>
                      <a:blip r:embed="rId3"/>
                      <a:srcRect/>
                      <a:stretch>
                        <a:fillRect/>
                      </a:stretch>
                    </p:blipFill>
                    <p:spPr bwMode="auto">
                      <a:xfrm>
                        <a:off x="2306472" y="327602"/>
                        <a:ext cx="7284776" cy="6025374"/>
                      </a:xfrm>
                      <a:prstGeom prst="rect">
                        <a:avLst/>
                      </a:prstGeom>
                      <a:noFill/>
                    </p:spPr>
                  </p:pic>
                </p:oleObj>
              </mc:Fallback>
            </mc:AlternateContent>
          </a:graphicData>
        </a:graphic>
      </p:graphicFrame>
    </p:spTree>
    <p:extLst>
      <p:ext uri="{BB962C8B-B14F-4D97-AF65-F5344CB8AC3E}">
        <p14:creationId xmlns:p14="http://schemas.microsoft.com/office/powerpoint/2010/main" val="330566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5857" y="2124222"/>
            <a:ext cx="1787857" cy="3033628"/>
          </a:xfrm>
        </p:spPr>
        <p:txBody>
          <a:bodyPr vert="vert">
            <a:normAutofit/>
          </a:bodyPr>
          <a:lstStyle/>
          <a:p>
            <a:pPr algn="ctr" rtl="1"/>
            <a:r>
              <a:rPr lang="fa-IR" sz="3200" dirty="0">
                <a:cs typeface="B Titr" panose="00000700000000000000" pitchFamily="2" charset="-78"/>
              </a:rPr>
              <a:t>فناوری‌های کلیدی</a:t>
            </a:r>
            <a:endParaRPr lang="en-US" sz="3200" dirty="0">
              <a:cs typeface="B Titr" panose="00000700000000000000" pitchFamily="2" charset="-78"/>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33712045"/>
              </p:ext>
            </p:extLst>
          </p:nvPr>
        </p:nvGraphicFramePr>
        <p:xfrm>
          <a:off x="1772529" y="13867"/>
          <a:ext cx="8478130" cy="6844133"/>
        </p:xfrm>
        <a:graphic>
          <a:graphicData uri="http://schemas.openxmlformats.org/presentationml/2006/ole">
            <mc:AlternateContent xmlns:mc="http://schemas.openxmlformats.org/markup-compatibility/2006">
              <mc:Choice xmlns:v="urn:schemas-microsoft-com:vml" Requires="v">
                <p:oleObj name="Visio" r:id="rId2" imgW="7991599" imgH="6619851" progId="Visio.Drawing.15">
                  <p:embed/>
                </p:oleObj>
              </mc:Choice>
              <mc:Fallback>
                <p:oleObj name="Visio" r:id="rId2" imgW="7991599" imgH="6619851" progId="Visio.Drawing.15">
                  <p:embed/>
                  <p:pic>
                    <p:nvPicPr>
                      <p:cNvPr id="0" name="Object 1"/>
                      <p:cNvPicPr>
                        <a:picLocks noChangeAspect="1" noChangeArrowheads="1"/>
                      </p:cNvPicPr>
                      <p:nvPr/>
                    </p:nvPicPr>
                    <p:blipFill>
                      <a:blip r:embed="rId3"/>
                      <a:srcRect/>
                      <a:stretch>
                        <a:fillRect/>
                      </a:stretch>
                    </p:blipFill>
                    <p:spPr bwMode="auto">
                      <a:xfrm>
                        <a:off x="1772529" y="13867"/>
                        <a:ext cx="8478130" cy="6844133"/>
                      </a:xfrm>
                      <a:prstGeom prst="rect">
                        <a:avLst/>
                      </a:prstGeom>
                      <a:noFill/>
                    </p:spPr>
                  </p:pic>
                </p:oleObj>
              </mc:Fallback>
            </mc:AlternateContent>
          </a:graphicData>
        </a:graphic>
      </p:graphicFrame>
    </p:spTree>
    <p:extLst>
      <p:ext uri="{BB962C8B-B14F-4D97-AF65-F5344CB8AC3E}">
        <p14:creationId xmlns:p14="http://schemas.microsoft.com/office/powerpoint/2010/main" val="278641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7230"/>
          </a:xfrm>
        </p:spPr>
        <p:txBody>
          <a:bodyPr>
            <a:normAutofit/>
          </a:bodyPr>
          <a:lstStyle/>
          <a:p>
            <a:pPr algn="r" rtl="1"/>
            <a:r>
              <a:rPr lang="fa-IR" sz="3200" dirty="0">
                <a:cs typeface="B Titr" panose="00000700000000000000" pitchFamily="2" charset="-78"/>
              </a:rPr>
              <a:t>مطالعات فنی اولیه سامانه خدمات امانت دیجیتال کنترل شده</a:t>
            </a:r>
            <a:endParaRPr lang="en-US" sz="3200" dirty="0">
              <a:cs typeface="B Titr" panose="00000700000000000000" pitchFamily="2" charset="-78"/>
            </a:endParaRPr>
          </a:p>
        </p:txBody>
      </p:sp>
      <p:pic>
        <p:nvPicPr>
          <p:cNvPr id="5" name="Picture 4"/>
          <p:cNvPicPr/>
          <p:nvPr/>
        </p:nvPicPr>
        <p:blipFill>
          <a:blip r:embed="rId2"/>
          <a:stretch>
            <a:fillRect/>
          </a:stretch>
        </p:blipFill>
        <p:spPr>
          <a:xfrm>
            <a:off x="415119" y="1162021"/>
            <a:ext cx="8229600" cy="5593620"/>
          </a:xfrm>
          <a:prstGeom prst="rect">
            <a:avLst/>
          </a:prstGeom>
        </p:spPr>
      </p:pic>
      <p:sp>
        <p:nvSpPr>
          <p:cNvPr id="6" name="Rectangle 5"/>
          <p:cNvSpPr/>
          <p:nvPr/>
        </p:nvSpPr>
        <p:spPr>
          <a:xfrm>
            <a:off x="4048627" y="6287785"/>
            <a:ext cx="2893741" cy="369332"/>
          </a:xfrm>
          <a:prstGeom prst="rect">
            <a:avLst/>
          </a:prstGeom>
        </p:spPr>
        <p:txBody>
          <a:bodyPr wrap="non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فرآیند ثبت نام سیستمی کاربران جدید</a:t>
            </a:r>
            <a:endParaRPr lang="en-US" dirty="0"/>
          </a:p>
        </p:txBody>
      </p:sp>
      <p:sp>
        <p:nvSpPr>
          <p:cNvPr id="7" name="Rectangle 6"/>
          <p:cNvSpPr/>
          <p:nvPr/>
        </p:nvSpPr>
        <p:spPr>
          <a:xfrm>
            <a:off x="9192461" y="1037231"/>
            <a:ext cx="299953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فرآیندهای اصلی سطح صفر سامانه </a:t>
            </a:r>
            <a:endParaRPr lang="en-US" dirty="0"/>
          </a:p>
        </p:txBody>
      </p:sp>
    </p:spTree>
    <p:extLst>
      <p:ext uri="{BB962C8B-B14F-4D97-AF65-F5344CB8AC3E}">
        <p14:creationId xmlns:p14="http://schemas.microsoft.com/office/powerpoint/2010/main" val="131996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7230"/>
          </a:xfrm>
        </p:spPr>
        <p:txBody>
          <a:bodyPr>
            <a:normAutofit/>
          </a:bodyPr>
          <a:lstStyle/>
          <a:p>
            <a:pPr algn="r" rtl="1"/>
            <a:r>
              <a:rPr lang="fa-IR" sz="3200" dirty="0">
                <a:cs typeface="B Titr" panose="00000700000000000000" pitchFamily="2" charset="-78"/>
              </a:rPr>
              <a:t>مطالعات فنی اولیه سامانه خدمات امانت دیجیتال کنترل شده</a:t>
            </a:r>
            <a:endParaRPr lang="en-US" sz="3200" dirty="0">
              <a:cs typeface="B Titr" panose="00000700000000000000" pitchFamily="2" charset="-78"/>
            </a:endParaRPr>
          </a:p>
        </p:txBody>
      </p:sp>
      <p:sp>
        <p:nvSpPr>
          <p:cNvPr id="6" name="Rectangle 5"/>
          <p:cNvSpPr/>
          <p:nvPr/>
        </p:nvSpPr>
        <p:spPr>
          <a:xfrm>
            <a:off x="4048627" y="6287785"/>
            <a:ext cx="2489784" cy="369332"/>
          </a:xfrm>
          <a:prstGeom prst="rect">
            <a:avLst/>
          </a:prstGeom>
        </p:spPr>
        <p:txBody>
          <a:bodyPr wrap="non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فرآیند درخواست توکن فناناپذیر</a:t>
            </a:r>
            <a:endParaRPr 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p:nvPr/>
        </p:nvSpPr>
        <p:spPr>
          <a:xfrm>
            <a:off x="9192461" y="1037231"/>
            <a:ext cx="299953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فرآیندهای اصلی سطح صفر سامانه </a:t>
            </a:r>
            <a:endParaRPr lang="en-US" dirty="0"/>
          </a:p>
        </p:txBody>
      </p:sp>
      <p:pic>
        <p:nvPicPr>
          <p:cNvPr id="9" name="Picture 8"/>
          <p:cNvPicPr/>
          <p:nvPr/>
        </p:nvPicPr>
        <p:blipFill>
          <a:blip r:embed="rId2"/>
          <a:stretch>
            <a:fillRect/>
          </a:stretch>
        </p:blipFill>
        <p:spPr>
          <a:xfrm>
            <a:off x="341194" y="1282890"/>
            <a:ext cx="8760896" cy="4885898"/>
          </a:xfrm>
          <a:prstGeom prst="rect">
            <a:avLst/>
          </a:prstGeom>
        </p:spPr>
      </p:pic>
    </p:spTree>
    <p:extLst>
      <p:ext uri="{BB962C8B-B14F-4D97-AF65-F5344CB8AC3E}">
        <p14:creationId xmlns:p14="http://schemas.microsoft.com/office/powerpoint/2010/main" val="378919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7230"/>
          </a:xfrm>
        </p:spPr>
        <p:txBody>
          <a:bodyPr>
            <a:normAutofit/>
          </a:bodyPr>
          <a:lstStyle/>
          <a:p>
            <a:pPr algn="r" rtl="1"/>
            <a:r>
              <a:rPr lang="fa-IR" sz="3200" dirty="0">
                <a:cs typeface="B Titr" panose="00000700000000000000" pitchFamily="2" charset="-78"/>
              </a:rPr>
              <a:t>مطالعات فنی اولیه سامانه خدمات امانت دیجیتال کنترل شده</a:t>
            </a:r>
            <a:endParaRPr lang="en-US" sz="3200" dirty="0">
              <a:cs typeface="B Titr" panose="00000700000000000000" pitchFamily="2" charset="-78"/>
            </a:endParaRPr>
          </a:p>
        </p:txBody>
      </p:sp>
      <p:sp>
        <p:nvSpPr>
          <p:cNvPr id="6" name="Rectangle 5"/>
          <p:cNvSpPr/>
          <p:nvPr/>
        </p:nvSpPr>
        <p:spPr>
          <a:xfrm>
            <a:off x="8202446" y="6287786"/>
            <a:ext cx="2709396" cy="369332"/>
          </a:xfrm>
          <a:prstGeom prst="rect">
            <a:avLst/>
          </a:prstGeom>
        </p:spPr>
        <p:txBody>
          <a:bodyPr wrap="non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فرآیند امانت نسخه‌ی دیجیتال کتاب</a:t>
            </a:r>
            <a:endParaRPr 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p:nvPr/>
        </p:nvSpPr>
        <p:spPr>
          <a:xfrm>
            <a:off x="9192461" y="1037231"/>
            <a:ext cx="299953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فرآیندهای اصلی سطح صفر سامانه </a:t>
            </a:r>
            <a:endParaRPr lang="en-US" dirty="0"/>
          </a:p>
        </p:txBody>
      </p:sp>
      <p:pic>
        <p:nvPicPr>
          <p:cNvPr id="8" name="Picture 7"/>
          <p:cNvPicPr/>
          <p:nvPr/>
        </p:nvPicPr>
        <p:blipFill rotWithShape="1">
          <a:blip r:embed="rId2"/>
          <a:srcRect b="5080"/>
          <a:stretch/>
        </p:blipFill>
        <p:spPr>
          <a:xfrm>
            <a:off x="0" y="805218"/>
            <a:ext cx="6016625" cy="5950424"/>
          </a:xfrm>
          <a:prstGeom prst="rect">
            <a:avLst/>
          </a:prstGeom>
        </p:spPr>
      </p:pic>
    </p:spTree>
    <p:extLst>
      <p:ext uri="{BB962C8B-B14F-4D97-AF65-F5344CB8AC3E}">
        <p14:creationId xmlns:p14="http://schemas.microsoft.com/office/powerpoint/2010/main" val="122320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7230"/>
          </a:xfrm>
        </p:spPr>
        <p:txBody>
          <a:bodyPr>
            <a:normAutofit/>
          </a:bodyPr>
          <a:lstStyle/>
          <a:p>
            <a:pPr algn="r" rtl="1"/>
            <a:r>
              <a:rPr lang="fa-IR" sz="3200" dirty="0">
                <a:cs typeface="B Titr" panose="00000700000000000000" pitchFamily="2" charset="-78"/>
              </a:rPr>
              <a:t>مطالعات فنی اولیه سامانه خدمات امانت دیجیتال کنترل شده</a:t>
            </a:r>
            <a:endParaRPr lang="en-US" sz="3200" dirty="0">
              <a:cs typeface="B Titr" panose="00000700000000000000" pitchFamily="2" charset="-78"/>
            </a:endParaRPr>
          </a:p>
        </p:txBody>
      </p:sp>
      <p:sp>
        <p:nvSpPr>
          <p:cNvPr id="6" name="Rectangle 5"/>
          <p:cNvSpPr/>
          <p:nvPr/>
        </p:nvSpPr>
        <p:spPr>
          <a:xfrm>
            <a:off x="8098250" y="6287786"/>
            <a:ext cx="2813592" cy="369332"/>
          </a:xfrm>
          <a:prstGeom prst="rect">
            <a:avLst/>
          </a:prstGeom>
        </p:spPr>
        <p:txBody>
          <a:bodyPr wrap="non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فرآیند خروج کتاب کاغذی از دسترس</a:t>
            </a:r>
            <a:endParaRPr 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p:nvPr/>
        </p:nvSpPr>
        <p:spPr>
          <a:xfrm>
            <a:off x="9192461" y="1037231"/>
            <a:ext cx="2999539"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cs typeface="B Titr" panose="00000700000000000000" pitchFamily="2" charset="-78"/>
              </a:rPr>
              <a:t>فرآیندهای اصلی سطح صفر سامانه </a:t>
            </a:r>
            <a:endParaRPr lang="en-US" dirty="0"/>
          </a:p>
        </p:txBody>
      </p:sp>
      <p:pic>
        <p:nvPicPr>
          <p:cNvPr id="9" name="Picture 8"/>
          <p:cNvPicPr/>
          <p:nvPr/>
        </p:nvPicPr>
        <p:blipFill rotWithShape="1">
          <a:blip r:embed="rId2"/>
          <a:srcRect b="7392"/>
          <a:stretch/>
        </p:blipFill>
        <p:spPr>
          <a:xfrm>
            <a:off x="152400" y="921224"/>
            <a:ext cx="5943600" cy="5936776"/>
          </a:xfrm>
          <a:prstGeom prst="rect">
            <a:avLst/>
          </a:prstGeom>
        </p:spPr>
      </p:pic>
    </p:spTree>
    <p:extLst>
      <p:ext uri="{BB962C8B-B14F-4D97-AF65-F5344CB8AC3E}">
        <p14:creationId xmlns:p14="http://schemas.microsoft.com/office/powerpoint/2010/main" val="201610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معماری‌های پیشنهادی جهت پیاده‌سازی سامانه خدمات امانت دیجیتال کنترل شده</a:t>
            </a:r>
            <a:endParaRPr lang="en-US" sz="3200" dirty="0">
              <a:cs typeface="B Titr" panose="00000700000000000000" pitchFamily="2" charset="-78"/>
            </a:endParaRPr>
          </a:p>
        </p:txBody>
      </p:sp>
      <p:sp>
        <p:nvSpPr>
          <p:cNvPr id="3" name="Content Placeholder 2"/>
          <p:cNvSpPr>
            <a:spLocks noGrp="1"/>
          </p:cNvSpPr>
          <p:nvPr>
            <p:ph idx="1"/>
          </p:nvPr>
        </p:nvSpPr>
        <p:spPr>
          <a:xfrm>
            <a:off x="657936" y="1513266"/>
            <a:ext cx="10876128" cy="5167313"/>
          </a:xfrm>
        </p:spPr>
        <p:txBody>
          <a:bodyPr>
            <a:normAutofit/>
          </a:bodyPr>
          <a:lstStyle/>
          <a:p>
            <a:pPr algn="r" rtl="1">
              <a:lnSpc>
                <a:spcPct val="160000"/>
              </a:lnSpc>
            </a:pPr>
            <a:r>
              <a:rPr lang="fa-IR" dirty="0">
                <a:cs typeface="B Mitra" panose="00000400000000000000" pitchFamily="2" charset="-78"/>
              </a:rPr>
              <a:t>طرح </a:t>
            </a:r>
            <a:r>
              <a:rPr lang="en-US" dirty="0">
                <a:cs typeface="B Mitra" panose="00000400000000000000" pitchFamily="2" charset="-78"/>
              </a:rPr>
              <a:t>A</a:t>
            </a:r>
            <a:r>
              <a:rPr lang="fa-IR" dirty="0">
                <a:cs typeface="B Mitra" panose="00000400000000000000" pitchFamily="2" charset="-78"/>
              </a:rPr>
              <a:t>: </a:t>
            </a:r>
          </a:p>
          <a:p>
            <a:pPr marL="457200" lvl="1" indent="0" algn="r" rtl="1">
              <a:lnSpc>
                <a:spcPct val="160000"/>
              </a:lnSpc>
              <a:buNone/>
            </a:pPr>
            <a:r>
              <a:rPr lang="fa-IR" sz="2800" dirty="0">
                <a:cs typeface="B Mitra" panose="00000400000000000000" pitchFamily="2" charset="-78"/>
              </a:rPr>
              <a:t>معماری یکنواخت </a:t>
            </a:r>
          </a:p>
          <a:p>
            <a:pPr algn="r" rtl="1">
              <a:lnSpc>
                <a:spcPct val="160000"/>
              </a:lnSpc>
            </a:pPr>
            <a:r>
              <a:rPr lang="fa-IR" dirty="0">
                <a:cs typeface="B Mitra" panose="00000400000000000000" pitchFamily="2" charset="-78"/>
              </a:rPr>
              <a:t>طرح </a:t>
            </a:r>
            <a:r>
              <a:rPr lang="en-US" dirty="0">
                <a:cs typeface="B Mitra" panose="00000400000000000000" pitchFamily="2" charset="-78"/>
              </a:rPr>
              <a:t>B</a:t>
            </a:r>
            <a:r>
              <a:rPr lang="fa-IR" dirty="0">
                <a:cs typeface="B Mitra" panose="00000400000000000000" pitchFamily="2" charset="-78"/>
              </a:rPr>
              <a:t> : </a:t>
            </a:r>
          </a:p>
          <a:p>
            <a:pPr marL="457200" lvl="1" indent="0" algn="r" rtl="1">
              <a:lnSpc>
                <a:spcPct val="160000"/>
              </a:lnSpc>
              <a:buNone/>
            </a:pPr>
            <a:r>
              <a:rPr lang="fa-IR" sz="2800" dirty="0">
                <a:cs typeface="B Mitra" panose="00000400000000000000" pitchFamily="2" charset="-78"/>
              </a:rPr>
              <a:t>معماری سرویس گرا</a:t>
            </a:r>
          </a:p>
          <a:p>
            <a:pPr algn="r" rtl="1">
              <a:lnSpc>
                <a:spcPct val="160000"/>
              </a:lnSpc>
            </a:pPr>
            <a:r>
              <a:rPr lang="fa-IR" dirty="0">
                <a:cs typeface="B Mitra" panose="00000400000000000000" pitchFamily="2" charset="-78"/>
              </a:rPr>
              <a:t>طرح </a:t>
            </a:r>
            <a:r>
              <a:rPr lang="en-US" dirty="0">
                <a:cs typeface="B Mitra" panose="00000400000000000000" pitchFamily="2" charset="-78"/>
              </a:rPr>
              <a:t>C</a:t>
            </a:r>
            <a:r>
              <a:rPr lang="fa-IR" dirty="0">
                <a:cs typeface="B Mitra" panose="00000400000000000000" pitchFamily="2" charset="-78"/>
              </a:rPr>
              <a:t>: </a:t>
            </a:r>
          </a:p>
          <a:p>
            <a:pPr marL="0" indent="0" algn="r" rtl="1">
              <a:lnSpc>
                <a:spcPct val="160000"/>
              </a:lnSpc>
              <a:buNone/>
            </a:pPr>
            <a:r>
              <a:rPr lang="fa-IR" dirty="0">
                <a:cs typeface="B Mitra" panose="00000400000000000000" pitchFamily="2" charset="-78"/>
              </a:rPr>
              <a:t>     معماری میکرو سرویس</a:t>
            </a:r>
          </a:p>
        </p:txBody>
      </p:sp>
    </p:spTree>
    <p:extLst>
      <p:ext uri="{BB962C8B-B14F-4D97-AF65-F5344CB8AC3E}">
        <p14:creationId xmlns:p14="http://schemas.microsoft.com/office/powerpoint/2010/main" val="326716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450376"/>
          </a:xfrm>
        </p:spPr>
        <p:txBody>
          <a:bodyPr>
            <a:normAutofit/>
          </a:bodyPr>
          <a:lstStyle/>
          <a:p>
            <a:pPr algn="r" rtl="1"/>
            <a:r>
              <a:rPr lang="fa-IR" sz="2400" dirty="0">
                <a:cs typeface="B Titr" panose="00000700000000000000" pitchFamily="2" charset="-78"/>
              </a:rPr>
              <a:t>معماری‌های پیشنهادی جهت پیاده‌سازی سامانه خدمات امانت دیجیتال کنترل شده</a:t>
            </a:r>
            <a:endParaRPr lang="en-US" sz="2400" dirty="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784008744"/>
              </p:ext>
            </p:extLst>
          </p:nvPr>
        </p:nvGraphicFramePr>
        <p:xfrm>
          <a:off x="354843" y="926510"/>
          <a:ext cx="11486866" cy="5931490"/>
        </p:xfrm>
        <a:graphic>
          <a:graphicData uri="http://schemas.openxmlformats.org/drawingml/2006/table">
            <a:tbl>
              <a:tblPr rtl="1" firstRow="1" firstCol="1" bandRow="1">
                <a:tableStyleId>{5940675A-B579-460E-94D1-54222C63F5DA}</a:tableStyleId>
              </a:tblPr>
              <a:tblGrid>
                <a:gridCol w="1387524">
                  <a:extLst>
                    <a:ext uri="{9D8B030D-6E8A-4147-A177-3AD203B41FA5}">
                      <a16:colId xmlns:a16="http://schemas.microsoft.com/office/drawing/2014/main" val="911530012"/>
                    </a:ext>
                  </a:extLst>
                </a:gridCol>
                <a:gridCol w="2033517">
                  <a:extLst>
                    <a:ext uri="{9D8B030D-6E8A-4147-A177-3AD203B41FA5}">
                      <a16:colId xmlns:a16="http://schemas.microsoft.com/office/drawing/2014/main" val="4176573022"/>
                    </a:ext>
                  </a:extLst>
                </a:gridCol>
                <a:gridCol w="6428095">
                  <a:extLst>
                    <a:ext uri="{9D8B030D-6E8A-4147-A177-3AD203B41FA5}">
                      <a16:colId xmlns:a16="http://schemas.microsoft.com/office/drawing/2014/main" val="2133941040"/>
                    </a:ext>
                  </a:extLst>
                </a:gridCol>
                <a:gridCol w="1637730">
                  <a:extLst>
                    <a:ext uri="{9D8B030D-6E8A-4147-A177-3AD203B41FA5}">
                      <a16:colId xmlns:a16="http://schemas.microsoft.com/office/drawing/2014/main" val="1173197179"/>
                    </a:ext>
                  </a:extLst>
                </a:gridCol>
              </a:tblGrid>
              <a:tr h="712390">
                <a:tc gridSpan="4">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Server Side</a:t>
                      </a:r>
                      <a:endParaRPr lang="en-US" sz="20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0116773"/>
                  </a:ext>
                </a:extLst>
              </a:tr>
              <a:tr h="712390">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C</a:t>
                      </a:r>
                      <a:endParaRPr lang="en-US" sz="2000" b="1" i="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40000"/>
                        <a:lumOff val="60000"/>
                      </a:schemeClr>
                    </a:solidFill>
                  </a:tcP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B</a:t>
                      </a:r>
                      <a:endParaRPr lang="en-US" sz="2000" b="1" i="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40000"/>
                        <a:lumOff val="60000"/>
                      </a:schemeClr>
                    </a:solidFill>
                  </a:tcP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A</a:t>
                      </a:r>
                      <a:endParaRPr lang="en-US" sz="20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40000"/>
                        <a:lumOff val="60000"/>
                      </a:schemeClr>
                    </a:solidFill>
                  </a:tcP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Plan</a:t>
                      </a:r>
                      <a:endParaRPr lang="en-US" sz="20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2590053560"/>
                  </a:ext>
                </a:extLst>
              </a:tr>
              <a:tr h="645179">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Micro service</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SOA</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Monolithic</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Architecture</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4224046666"/>
                  </a:ext>
                </a:extLst>
              </a:tr>
              <a:tr h="761218">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Php 7.3</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Php 7.3</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Php</a:t>
                      </a:r>
                      <a:r>
                        <a:rPr lang="en-US" sz="2000" dirty="0">
                          <a:effectLst/>
                          <a:latin typeface="Times New Roman" panose="02020603050405020304" pitchFamily="18" charset="0"/>
                          <a:cs typeface="Times New Roman" panose="02020603050405020304" pitchFamily="18" charset="0"/>
                        </a:rPr>
                        <a:t> 7.3</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Language</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2553506636"/>
                  </a:ext>
                </a:extLst>
              </a:tr>
              <a:tr h="598742">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Lumen 6.x</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Lumen 6.x</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Yii 2 | Laravel 6.x</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Framework</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1296939260"/>
                  </a:ext>
                </a:extLst>
              </a:tr>
              <a:tr h="666376">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MongoDB 4.x</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Mysql 8.x</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a:effectLst/>
                          <a:latin typeface="Times New Roman" panose="02020603050405020304" pitchFamily="18" charset="0"/>
                          <a:cs typeface="Times New Roman" panose="02020603050405020304" pitchFamily="18" charset="0"/>
                        </a:rPr>
                        <a:t>Mysql 8.x</a:t>
                      </a:r>
                      <a:endParaRPr lang="en-US" sz="20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DBMS</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4217861249"/>
                  </a:ext>
                </a:extLst>
              </a:tr>
              <a:tr h="712390">
                <a:tc gridSpan="3">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Elastic Search as search engine, </a:t>
                      </a:r>
                      <a:r>
                        <a:rPr lang="en-US" sz="2000" dirty="0" err="1">
                          <a:effectLst/>
                          <a:latin typeface="Times New Roman" panose="02020603050405020304" pitchFamily="18" charset="0"/>
                          <a:cs typeface="Times New Roman" panose="02020603050405020304" pitchFamily="18" charset="0"/>
                        </a:rPr>
                        <a:t>Redis</a:t>
                      </a:r>
                      <a:r>
                        <a:rPr lang="en-US" sz="2000" dirty="0">
                          <a:effectLst/>
                          <a:latin typeface="Times New Roman" panose="02020603050405020304" pitchFamily="18" charset="0"/>
                          <a:cs typeface="Times New Roman" panose="02020603050405020304" pitchFamily="18" charset="0"/>
                        </a:rPr>
                        <a:t> as (task) queue manager,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hMerge="1">
                  <a:txBody>
                    <a:bodyPr/>
                    <a:lstStyle/>
                    <a:p>
                      <a:endParaRPr lang="en-US"/>
                    </a:p>
                  </a:txBody>
                  <a:tcPr/>
                </a:tc>
                <a:tc hMerge="1">
                  <a:txBody>
                    <a:bodyPr/>
                    <a:lstStyle/>
                    <a:p>
                      <a:endParaRPr lang="en-US"/>
                    </a:p>
                  </a:txBody>
                  <a:tcP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Others</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617654461"/>
                  </a:ext>
                </a:extLst>
              </a:tr>
              <a:tr h="715160">
                <a:tc gridSpan="2">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Docker Swarm &amp;  </a:t>
                      </a:r>
                      <a:r>
                        <a:rPr lang="en-US" sz="2000" dirty="0" err="1">
                          <a:effectLst/>
                          <a:latin typeface="Times New Roman" panose="02020603050405020304" pitchFamily="18" charset="0"/>
                          <a:cs typeface="Times New Roman" panose="02020603050405020304" pitchFamily="18" charset="0"/>
                        </a:rPr>
                        <a:t>nginx</a:t>
                      </a:r>
                      <a:r>
                        <a:rPr lang="en-US" sz="2000" dirty="0">
                          <a:effectLst/>
                          <a:latin typeface="Times New Roman" panose="02020603050405020304" pitchFamily="18" charset="0"/>
                          <a:cs typeface="Times New Roman" panose="02020603050405020304" pitchFamily="18" charset="0"/>
                        </a:rPr>
                        <a:t> &amp; </a:t>
                      </a:r>
                      <a:r>
                        <a:rPr lang="en-US" sz="2000" dirty="0" err="1">
                          <a:effectLst/>
                          <a:latin typeface="Times New Roman" panose="02020603050405020304" pitchFamily="18" charset="0"/>
                          <a:cs typeface="Times New Roman" panose="02020603050405020304" pitchFamily="18" charset="0"/>
                        </a:rPr>
                        <a:t>etc</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hMerge="1">
                  <a:txBody>
                    <a:bodyPr/>
                    <a:lstStyle/>
                    <a:p>
                      <a:endParaRPr lang="en-US"/>
                    </a:p>
                  </a:txBody>
                  <a:tcP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Nginx as web server, ELK Stack as server control</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tc>
                <a:tc>
                  <a:txBody>
                    <a:bodyPr/>
                    <a:lstStyle/>
                    <a:p>
                      <a:pPr algn="ctr" rtl="0">
                        <a:lnSpc>
                          <a:spcPct val="150000"/>
                        </a:lnSpc>
                        <a:spcAft>
                          <a:spcPts val="0"/>
                        </a:spcAft>
                      </a:pPr>
                      <a:r>
                        <a:rPr lang="en-US" sz="2000" dirty="0">
                          <a:effectLst/>
                          <a:latin typeface="Times New Roman" panose="02020603050405020304" pitchFamily="18" charset="0"/>
                          <a:cs typeface="Times New Roman" panose="02020603050405020304" pitchFamily="18" charset="0"/>
                        </a:rPr>
                        <a:t>Server</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84" marR="21684" marT="0" marB="0" anchor="ctr">
                    <a:solidFill>
                      <a:schemeClr val="accent4">
                        <a:lumMod val="20000"/>
                        <a:lumOff val="80000"/>
                      </a:schemeClr>
                    </a:solidFill>
                  </a:tcPr>
                </a:tc>
                <a:extLst>
                  <a:ext uri="{0D108BD9-81ED-4DB2-BD59-A6C34878D82A}">
                    <a16:rowId xmlns:a16="http://schemas.microsoft.com/office/drawing/2014/main" val="3578916631"/>
                  </a:ext>
                </a:extLst>
              </a:tr>
            </a:tbl>
          </a:graphicData>
        </a:graphic>
      </p:graphicFrame>
      <p:sp>
        <p:nvSpPr>
          <p:cNvPr id="6" name="Rectangle 1"/>
          <p:cNvSpPr>
            <a:spLocks noChangeArrowheads="1"/>
          </p:cNvSpPr>
          <p:nvPr/>
        </p:nvSpPr>
        <p:spPr bwMode="auto">
          <a:xfrm>
            <a:off x="6388903" y="450377"/>
            <a:ext cx="5289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B Mitra" panose="00000400000000000000" pitchFamily="2" charset="-78"/>
              </a:rPr>
              <a:t>معماری پیشنهادی سامانه از سمت سرور در سه طرح اصلی</a:t>
            </a:r>
            <a:endParaRPr kumimoji="0" lang="en-US" altLang="en-US" b="1" i="0" u="none" strike="noStrike" cap="none" normalizeH="0" baseline="0" dirty="0">
              <a:ln>
                <a:noFill/>
              </a:ln>
              <a:solidFill>
                <a:schemeClr val="tx1"/>
              </a:solidFill>
              <a:effectLst/>
              <a:cs typeface="B Mitra"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148999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450376"/>
          </a:xfrm>
        </p:spPr>
        <p:txBody>
          <a:bodyPr>
            <a:normAutofit/>
          </a:bodyPr>
          <a:lstStyle/>
          <a:p>
            <a:pPr algn="r" rtl="1"/>
            <a:r>
              <a:rPr lang="fa-IR" sz="2400" dirty="0">
                <a:cs typeface="B Titr" panose="00000700000000000000" pitchFamily="2" charset="-78"/>
              </a:rPr>
              <a:t>معماری‌های پیشنهادی جهت پیاده‌سازی سامانه خدمات امانت دیجیتال کنترل شده</a:t>
            </a:r>
            <a:endParaRPr lang="en-US" sz="2400" dirty="0">
              <a:cs typeface="B Titr" panose="00000700000000000000" pitchFamily="2" charset="-78"/>
            </a:endParaRPr>
          </a:p>
        </p:txBody>
      </p:sp>
      <p:sp>
        <p:nvSpPr>
          <p:cNvPr id="6" name="Rectangle 1"/>
          <p:cNvSpPr>
            <a:spLocks noChangeArrowheads="1"/>
          </p:cNvSpPr>
          <p:nvPr/>
        </p:nvSpPr>
        <p:spPr bwMode="auto">
          <a:xfrm>
            <a:off x="6388903" y="588876"/>
            <a:ext cx="52890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fa-IR" altLang="en-US" b="1" dirty="0">
                <a:latin typeface="Times New Roman" panose="02020603050405020304" pitchFamily="18" charset="0"/>
                <a:ea typeface="Calibri" panose="020F0502020204030204" pitchFamily="34" charset="0"/>
                <a:cs typeface="B Mitra" panose="00000400000000000000" pitchFamily="2" charset="-78"/>
              </a:rPr>
              <a:t>معماری پیشنهادی سامانه از سمت کلاینت در سه طرح اصلی</a:t>
            </a:r>
            <a:endParaRPr kumimoji="0" lang="en-US" altLang="en-US" b="1" i="0" u="none" strike="noStrike" cap="none" normalizeH="0" baseline="0" dirty="0">
              <a:ln>
                <a:noFill/>
              </a:ln>
              <a:solidFill>
                <a:schemeClr val="tx1"/>
              </a:solidFill>
              <a:effectLst/>
              <a:latin typeface="Arial" panose="020B0604020202020204" pitchFamily="34" charset="0"/>
              <a:cs typeface="B Mitra"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63115471"/>
              </p:ext>
            </p:extLst>
          </p:nvPr>
        </p:nvGraphicFramePr>
        <p:xfrm>
          <a:off x="136479" y="1068326"/>
          <a:ext cx="11919044" cy="5578134"/>
        </p:xfrm>
        <a:graphic>
          <a:graphicData uri="http://schemas.openxmlformats.org/drawingml/2006/table">
            <a:tbl>
              <a:tblPr rtl="1" firstRow="1" firstCol="1" bandRow="1">
                <a:tableStyleId>{5940675A-B579-460E-94D1-54222C63F5DA}</a:tableStyleId>
              </a:tblPr>
              <a:tblGrid>
                <a:gridCol w="3397144">
                  <a:extLst>
                    <a:ext uri="{9D8B030D-6E8A-4147-A177-3AD203B41FA5}">
                      <a16:colId xmlns:a16="http://schemas.microsoft.com/office/drawing/2014/main" val="1035589829"/>
                    </a:ext>
                  </a:extLst>
                </a:gridCol>
                <a:gridCol w="2976981">
                  <a:extLst>
                    <a:ext uri="{9D8B030D-6E8A-4147-A177-3AD203B41FA5}">
                      <a16:colId xmlns:a16="http://schemas.microsoft.com/office/drawing/2014/main" val="2316192317"/>
                    </a:ext>
                  </a:extLst>
                </a:gridCol>
                <a:gridCol w="3565995">
                  <a:extLst>
                    <a:ext uri="{9D8B030D-6E8A-4147-A177-3AD203B41FA5}">
                      <a16:colId xmlns:a16="http://schemas.microsoft.com/office/drawing/2014/main" val="4257529496"/>
                    </a:ext>
                  </a:extLst>
                </a:gridCol>
                <a:gridCol w="1978924">
                  <a:extLst>
                    <a:ext uri="{9D8B030D-6E8A-4147-A177-3AD203B41FA5}">
                      <a16:colId xmlns:a16="http://schemas.microsoft.com/office/drawing/2014/main" val="1514658801"/>
                    </a:ext>
                  </a:extLst>
                </a:gridCol>
              </a:tblGrid>
              <a:tr h="893482">
                <a:tc gridSpan="4">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Client Side.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449911"/>
                  </a:ext>
                </a:extLst>
              </a:tr>
              <a:tr h="593702">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Plan</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231706537"/>
                  </a:ext>
                </a:extLst>
              </a:tr>
              <a:tr h="893482">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Micro service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SOA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Monolithic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Architecture</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3189045511"/>
                  </a:ext>
                </a:extLst>
              </a:tr>
              <a:tr h="1366472">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TypeScript 3.x</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Common JavaScript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Common JavaScript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Language</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83801469"/>
                  </a:ext>
                </a:extLst>
              </a:tr>
              <a:tr h="893482">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VueJs | Angular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a:effectLst/>
                          <a:latin typeface="Times New Roman" panose="02020603050405020304" pitchFamily="18" charset="0"/>
                          <a:cs typeface="Times New Roman" panose="02020603050405020304" pitchFamily="18" charset="0"/>
                        </a:rPr>
                        <a:t>VueJs | Angular</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jQuery 3.x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Framework</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111327963"/>
                  </a:ext>
                </a:extLst>
              </a:tr>
              <a:tr h="937514">
                <a:tc gridSpan="3">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Html5 , css3 , Bootstrap 4.x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rtl="0">
                        <a:lnSpc>
                          <a:spcPct val="150000"/>
                        </a:lnSpc>
                        <a:spcAft>
                          <a:spcPts val="0"/>
                        </a:spcAft>
                      </a:pPr>
                      <a:r>
                        <a:rPr lang="en-US" sz="2400" dirty="0">
                          <a:effectLst/>
                          <a:latin typeface="Times New Roman" panose="02020603050405020304" pitchFamily="18" charset="0"/>
                          <a:cs typeface="Times New Roman" panose="02020603050405020304" pitchFamily="18" charset="0"/>
                        </a:rPr>
                        <a:t>Frontend</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3089085183"/>
                  </a:ext>
                </a:extLst>
              </a:tr>
            </a:tbl>
          </a:graphicData>
        </a:graphic>
      </p:graphicFrame>
    </p:spTree>
    <p:extLst>
      <p:ext uri="{BB962C8B-B14F-4D97-AF65-F5344CB8AC3E}">
        <p14:creationId xmlns:p14="http://schemas.microsoft.com/office/powerpoint/2010/main" val="1493851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655092"/>
          </a:xfrm>
        </p:spPr>
        <p:txBody>
          <a:bodyPr>
            <a:normAutofit/>
          </a:bodyPr>
          <a:lstStyle/>
          <a:p>
            <a:pPr algn="r" rtl="1"/>
            <a:r>
              <a:rPr lang="fa-IR" sz="3200" dirty="0">
                <a:cs typeface="B Titr" panose="00000700000000000000" pitchFamily="2" charset="-78"/>
              </a:rPr>
              <a:t>چینش فنی تیم پروژه</a:t>
            </a:r>
            <a:endParaRPr lang="en-US" sz="3200" dirty="0">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194072176"/>
              </p:ext>
            </p:extLst>
          </p:nvPr>
        </p:nvGraphicFramePr>
        <p:xfrm>
          <a:off x="272956" y="892102"/>
          <a:ext cx="11591498" cy="5734284"/>
        </p:xfrm>
        <a:graphic>
          <a:graphicData uri="http://schemas.openxmlformats.org/drawingml/2006/table">
            <a:tbl>
              <a:tblPr rtl="1" firstRow="1" firstCol="1" bandRow="1">
                <a:tableStyleId>{00A15C55-8517-42AA-B614-E9B94910E393}</a:tableStyleId>
              </a:tblPr>
              <a:tblGrid>
                <a:gridCol w="780438">
                  <a:extLst>
                    <a:ext uri="{9D8B030D-6E8A-4147-A177-3AD203B41FA5}">
                      <a16:colId xmlns:a16="http://schemas.microsoft.com/office/drawing/2014/main" val="2163254580"/>
                    </a:ext>
                  </a:extLst>
                </a:gridCol>
                <a:gridCol w="6378575">
                  <a:extLst>
                    <a:ext uri="{9D8B030D-6E8A-4147-A177-3AD203B41FA5}">
                      <a16:colId xmlns:a16="http://schemas.microsoft.com/office/drawing/2014/main" val="3025141047"/>
                    </a:ext>
                  </a:extLst>
                </a:gridCol>
                <a:gridCol w="2119939">
                  <a:extLst>
                    <a:ext uri="{9D8B030D-6E8A-4147-A177-3AD203B41FA5}">
                      <a16:colId xmlns:a16="http://schemas.microsoft.com/office/drawing/2014/main" val="4275330030"/>
                    </a:ext>
                  </a:extLst>
                </a:gridCol>
                <a:gridCol w="2312546">
                  <a:extLst>
                    <a:ext uri="{9D8B030D-6E8A-4147-A177-3AD203B41FA5}">
                      <a16:colId xmlns:a16="http://schemas.microsoft.com/office/drawing/2014/main" val="4127439166"/>
                    </a:ext>
                  </a:extLst>
                </a:gridCol>
              </a:tblGrid>
              <a:tr h="265832">
                <a:tc>
                  <a:txBody>
                    <a:bodyPr/>
                    <a:lstStyle/>
                    <a:p>
                      <a:pPr algn="ctr" rtl="1">
                        <a:lnSpc>
                          <a:spcPct val="150000"/>
                        </a:lnSpc>
                        <a:spcAft>
                          <a:spcPts val="0"/>
                        </a:spcAft>
                      </a:pPr>
                      <a:r>
                        <a:rPr lang="fa-IR" sz="2000">
                          <a:effectLst/>
                          <a:cs typeface="B Mitra" panose="00000400000000000000" pitchFamily="2" charset="-78"/>
                        </a:rPr>
                        <a:t>ردیف</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تخصص در تیم پروژه</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سطح تحصیلات</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رشته‌های مرتبط</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2022345714"/>
                  </a:ext>
                </a:extLst>
              </a:tr>
              <a:tr h="484040">
                <a:tc>
                  <a:txBody>
                    <a:bodyPr/>
                    <a:lstStyle/>
                    <a:p>
                      <a:pPr algn="ctr" rtl="1">
                        <a:lnSpc>
                          <a:spcPct val="150000"/>
                        </a:lnSpc>
                        <a:spcAft>
                          <a:spcPts val="0"/>
                        </a:spcAft>
                      </a:pPr>
                      <a:r>
                        <a:rPr lang="fa-IR" sz="2000">
                          <a:effectLst/>
                          <a:cs typeface="B Mitra" panose="00000400000000000000" pitchFamily="2" charset="-78"/>
                        </a:rPr>
                        <a:t>1</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 پروژه</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دکتری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 صنایع و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799826803"/>
                  </a:ext>
                </a:extLst>
              </a:tr>
              <a:tr h="265832">
                <a:tc>
                  <a:txBody>
                    <a:bodyPr/>
                    <a:lstStyle/>
                    <a:p>
                      <a:pPr algn="ctr" rtl="1">
                        <a:lnSpc>
                          <a:spcPct val="150000"/>
                        </a:lnSpc>
                        <a:spcAft>
                          <a:spcPts val="0"/>
                        </a:spcAft>
                      </a:pPr>
                      <a:r>
                        <a:rPr lang="fa-IR" sz="2000">
                          <a:effectLst/>
                          <a:cs typeface="B Mitra" panose="00000400000000000000" pitchFamily="2" charset="-78"/>
                        </a:rPr>
                        <a:t>2</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 تجزیه، تحلیل و طراحی فرآیندهای سامانه</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873506171"/>
                  </a:ext>
                </a:extLst>
              </a:tr>
              <a:tr h="484040">
                <a:tc>
                  <a:txBody>
                    <a:bodyPr/>
                    <a:lstStyle/>
                    <a:p>
                      <a:pPr algn="ctr" rtl="1">
                        <a:lnSpc>
                          <a:spcPct val="150000"/>
                        </a:lnSpc>
                        <a:spcAft>
                          <a:spcPts val="0"/>
                        </a:spcAft>
                      </a:pPr>
                      <a:r>
                        <a:rPr lang="fa-IR" sz="2000">
                          <a:effectLst/>
                          <a:cs typeface="B Mitra" panose="00000400000000000000" pitchFamily="2" charset="-78"/>
                        </a:rPr>
                        <a:t>3</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شناسایی و بازمهندسی فرآیندهای کسب و کار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2740182986"/>
                  </a:ext>
                </a:extLst>
              </a:tr>
              <a:tr h="484040">
                <a:tc>
                  <a:txBody>
                    <a:bodyPr/>
                    <a:lstStyle/>
                    <a:p>
                      <a:pPr algn="ctr" rtl="1">
                        <a:lnSpc>
                          <a:spcPct val="150000"/>
                        </a:lnSpc>
                        <a:spcAft>
                          <a:spcPts val="0"/>
                        </a:spcAft>
                      </a:pPr>
                      <a:r>
                        <a:rPr lang="fa-IR" sz="2000">
                          <a:effectLst/>
                          <a:cs typeface="B Mitra" panose="00000400000000000000" pitchFamily="2" charset="-78"/>
                        </a:rPr>
                        <a:t>4</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مستندسازی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1764902423"/>
                  </a:ext>
                </a:extLst>
              </a:tr>
              <a:tr h="265832">
                <a:tc>
                  <a:txBody>
                    <a:bodyPr/>
                    <a:lstStyle/>
                    <a:p>
                      <a:pPr algn="ctr" rtl="1">
                        <a:lnSpc>
                          <a:spcPct val="150000"/>
                        </a:lnSpc>
                        <a:spcAft>
                          <a:spcPts val="0"/>
                        </a:spcAft>
                      </a:pPr>
                      <a:r>
                        <a:rPr lang="fa-IR" sz="2000">
                          <a:effectLst/>
                          <a:cs typeface="B Mitra" panose="00000400000000000000" pitchFamily="2" charset="-78"/>
                        </a:rPr>
                        <a:t>5</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مدیریت فنی پروژه</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3448451141"/>
                  </a:ext>
                </a:extLst>
              </a:tr>
              <a:tr h="484040">
                <a:tc>
                  <a:txBody>
                    <a:bodyPr/>
                    <a:lstStyle/>
                    <a:p>
                      <a:pPr algn="ctr" rtl="1">
                        <a:lnSpc>
                          <a:spcPct val="150000"/>
                        </a:lnSpc>
                        <a:spcAft>
                          <a:spcPts val="0"/>
                        </a:spcAft>
                      </a:pPr>
                      <a:r>
                        <a:rPr lang="fa-IR" sz="2000">
                          <a:effectLst/>
                          <a:cs typeface="B Mitra" panose="00000400000000000000" pitchFamily="2" charset="-78"/>
                        </a:rPr>
                        <a:t>6</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الزامات سامانه</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2427287862"/>
                  </a:ext>
                </a:extLst>
              </a:tr>
              <a:tr h="484040">
                <a:tc>
                  <a:txBody>
                    <a:bodyPr/>
                    <a:lstStyle/>
                    <a:p>
                      <a:pPr algn="ctr" rtl="1">
                        <a:lnSpc>
                          <a:spcPct val="150000"/>
                        </a:lnSpc>
                        <a:spcAft>
                          <a:spcPts val="0"/>
                        </a:spcAft>
                      </a:pPr>
                      <a:r>
                        <a:rPr lang="fa-IR" sz="2000">
                          <a:effectLst/>
                          <a:cs typeface="B Mitra" panose="00000400000000000000" pitchFamily="2" charset="-78"/>
                        </a:rPr>
                        <a:t>7</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طراحی معماری نرم‌افزار و بانک‌های اطلاعاتی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981826204"/>
                  </a:ext>
                </a:extLst>
              </a:tr>
              <a:tr h="484040">
                <a:tc>
                  <a:txBody>
                    <a:bodyPr/>
                    <a:lstStyle/>
                    <a:p>
                      <a:pPr algn="ctr" rtl="1">
                        <a:lnSpc>
                          <a:spcPct val="150000"/>
                        </a:lnSpc>
                        <a:spcAft>
                          <a:spcPts val="0"/>
                        </a:spcAft>
                      </a:pPr>
                      <a:r>
                        <a:rPr lang="fa-IR" sz="2000">
                          <a:effectLst/>
                          <a:cs typeface="B Mitra" panose="00000400000000000000" pitchFamily="2" charset="-78"/>
                        </a:rPr>
                        <a:t>8</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طراح واسط‌های کاربری </a:t>
                      </a:r>
                      <a:r>
                        <a:rPr lang="en-US" sz="2000">
                          <a:effectLst/>
                          <a:cs typeface="B Mitra" panose="00000400000000000000" pitchFamily="2" charset="-78"/>
                        </a:rPr>
                        <a:t>UI </a:t>
                      </a:r>
                      <a:r>
                        <a:rPr lang="fa-IR" sz="2000">
                          <a:effectLst/>
                          <a:cs typeface="B Mitra" panose="00000400000000000000" pitchFamily="2" charset="-78"/>
                        </a:rPr>
                        <a:t> و </a:t>
                      </a:r>
                      <a:r>
                        <a:rPr lang="en-US" sz="2000">
                          <a:effectLst/>
                          <a:cs typeface="B Mitra" panose="00000400000000000000" pitchFamily="2" charset="-78"/>
                        </a:rPr>
                        <a:t>UX</a:t>
                      </a:r>
                      <a:r>
                        <a:rPr lang="fa-IR" sz="2000">
                          <a:effectLst/>
                          <a:cs typeface="B Mitra" panose="00000400000000000000" pitchFamily="2" charset="-78"/>
                        </a:rPr>
                        <a:t> کاربری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1796709228"/>
                  </a:ext>
                </a:extLst>
              </a:tr>
              <a:tr h="484040">
                <a:tc>
                  <a:txBody>
                    <a:bodyPr/>
                    <a:lstStyle/>
                    <a:p>
                      <a:pPr algn="ctr" rtl="1">
                        <a:lnSpc>
                          <a:spcPct val="150000"/>
                        </a:lnSpc>
                        <a:spcAft>
                          <a:spcPts val="0"/>
                        </a:spcAft>
                      </a:pPr>
                      <a:r>
                        <a:rPr lang="fa-IR" sz="2000">
                          <a:effectLst/>
                          <a:cs typeface="B Mitra" panose="00000400000000000000" pitchFamily="2" charset="-78"/>
                        </a:rPr>
                        <a:t>9</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برنامه نویس سمت کلاینت (</a:t>
                      </a:r>
                      <a:r>
                        <a:rPr lang="en-US" sz="2000">
                          <a:effectLst/>
                          <a:cs typeface="B Mitra" panose="00000400000000000000" pitchFamily="2" charset="-78"/>
                        </a:rPr>
                        <a:t>Front end Programing</a:t>
                      </a:r>
                      <a:r>
                        <a:rPr lang="fa-IR" sz="2000">
                          <a:effectLst/>
                          <a:cs typeface="B Mitra" panose="00000400000000000000" pitchFamily="2" charset="-78"/>
                        </a:rPr>
                        <a:t>)</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2872636671"/>
                  </a:ext>
                </a:extLst>
              </a:tr>
              <a:tr h="484040">
                <a:tc>
                  <a:txBody>
                    <a:bodyPr/>
                    <a:lstStyle/>
                    <a:p>
                      <a:pPr algn="ctr" rtl="1">
                        <a:lnSpc>
                          <a:spcPct val="150000"/>
                        </a:lnSpc>
                        <a:spcAft>
                          <a:spcPts val="0"/>
                        </a:spcAft>
                      </a:pPr>
                      <a:r>
                        <a:rPr lang="fa-IR" sz="2000">
                          <a:effectLst/>
                          <a:cs typeface="B Mitra" panose="00000400000000000000" pitchFamily="2" charset="-78"/>
                        </a:rPr>
                        <a:t>10</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برنامه نویس سمت سرور (</a:t>
                      </a:r>
                      <a:r>
                        <a:rPr lang="en-US" sz="2000">
                          <a:effectLst/>
                          <a:cs typeface="B Mitra" panose="00000400000000000000" pitchFamily="2" charset="-78"/>
                        </a:rPr>
                        <a:t>Back end programing</a:t>
                      </a:r>
                      <a:r>
                        <a:rPr lang="fa-IR" sz="2000">
                          <a:effectLst/>
                          <a:cs typeface="B Mitra" panose="00000400000000000000" pitchFamily="2" charset="-78"/>
                        </a:rPr>
                        <a:t>)</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مهندسی نرم‌افزار</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3322518345"/>
                  </a:ext>
                </a:extLst>
              </a:tr>
              <a:tr h="484040">
                <a:tc>
                  <a:txBody>
                    <a:bodyPr/>
                    <a:lstStyle/>
                    <a:p>
                      <a:pPr algn="ctr" rtl="1">
                        <a:lnSpc>
                          <a:spcPct val="150000"/>
                        </a:lnSpc>
                        <a:spcAft>
                          <a:spcPts val="0"/>
                        </a:spcAft>
                      </a:pPr>
                      <a:r>
                        <a:rPr lang="fa-IR" sz="2000">
                          <a:effectLst/>
                          <a:cs typeface="B Mitra" panose="00000400000000000000" pitchFamily="2" charset="-78"/>
                        </a:rPr>
                        <a:t>11</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پیاده‌سازی و استقرار سرویس‌ها</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a:effectLst/>
                          <a:cs typeface="B Mitra" panose="00000400000000000000" pitchFamily="2" charset="-78"/>
                        </a:rPr>
                        <a:t>کارشناسی ارشد/ کارشناسی</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tc>
                  <a:txBody>
                    <a:bodyPr/>
                    <a:lstStyle/>
                    <a:p>
                      <a:pPr algn="ctr" rtl="1">
                        <a:lnSpc>
                          <a:spcPct val="150000"/>
                        </a:lnSpc>
                        <a:spcAft>
                          <a:spcPts val="0"/>
                        </a:spcAft>
                      </a:pPr>
                      <a:r>
                        <a:rPr lang="fa-IR" sz="2000" dirty="0">
                          <a:effectLst/>
                          <a:cs typeface="B Mitra" panose="00000400000000000000" pitchFamily="2" charset="-78"/>
                        </a:rPr>
                        <a:t>مهندسی نرم‌افزار</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20104" marR="20104" marT="20104" marB="20104" anchor="ctr"/>
                </a:tc>
                <a:extLst>
                  <a:ext uri="{0D108BD9-81ED-4DB2-BD59-A6C34878D82A}">
                    <a16:rowId xmlns:a16="http://schemas.microsoft.com/office/drawing/2014/main" val="3511797473"/>
                  </a:ext>
                </a:extLst>
              </a:tr>
            </a:tbl>
          </a:graphicData>
        </a:graphic>
      </p:graphicFrame>
    </p:spTree>
    <p:extLst>
      <p:ext uri="{BB962C8B-B14F-4D97-AF65-F5344CB8AC3E}">
        <p14:creationId xmlns:p14="http://schemas.microsoft.com/office/powerpoint/2010/main" val="227336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655092"/>
          </a:xfrm>
        </p:spPr>
        <p:txBody>
          <a:bodyPr>
            <a:normAutofit/>
          </a:bodyPr>
          <a:lstStyle/>
          <a:p>
            <a:pPr algn="r" rtl="1"/>
            <a:r>
              <a:rPr lang="fa-IR" sz="3200" dirty="0">
                <a:cs typeface="B Titr" panose="00000700000000000000" pitchFamily="2" charset="-78"/>
              </a:rPr>
              <a:t>زمانبندی</a:t>
            </a:r>
            <a:endParaRPr lang="en-US" sz="3200" dirty="0">
              <a:cs typeface="B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722543283"/>
              </p:ext>
            </p:extLst>
          </p:nvPr>
        </p:nvGraphicFramePr>
        <p:xfrm>
          <a:off x="191071" y="1274241"/>
          <a:ext cx="11809861" cy="5454106"/>
        </p:xfrm>
        <a:graphic>
          <a:graphicData uri="http://schemas.openxmlformats.org/drawingml/2006/table">
            <a:tbl>
              <a:tblPr rtl="1" firstRow="1" firstCol="1" lastRow="1" lastCol="1" bandRow="1" bandCol="1">
                <a:tableStyleId>{D27102A9-8310-4765-A935-A1911B00CA55}</a:tableStyleId>
              </a:tblPr>
              <a:tblGrid>
                <a:gridCol w="1210074">
                  <a:extLst>
                    <a:ext uri="{9D8B030D-6E8A-4147-A177-3AD203B41FA5}">
                      <a16:colId xmlns:a16="http://schemas.microsoft.com/office/drawing/2014/main" val="481064916"/>
                    </a:ext>
                  </a:extLst>
                </a:gridCol>
                <a:gridCol w="6969565">
                  <a:extLst>
                    <a:ext uri="{9D8B030D-6E8A-4147-A177-3AD203B41FA5}">
                      <a16:colId xmlns:a16="http://schemas.microsoft.com/office/drawing/2014/main" val="3810766689"/>
                    </a:ext>
                  </a:extLst>
                </a:gridCol>
                <a:gridCol w="1210074">
                  <a:extLst>
                    <a:ext uri="{9D8B030D-6E8A-4147-A177-3AD203B41FA5}">
                      <a16:colId xmlns:a16="http://schemas.microsoft.com/office/drawing/2014/main" val="2695749532"/>
                    </a:ext>
                  </a:extLst>
                </a:gridCol>
                <a:gridCol w="1210074">
                  <a:extLst>
                    <a:ext uri="{9D8B030D-6E8A-4147-A177-3AD203B41FA5}">
                      <a16:colId xmlns:a16="http://schemas.microsoft.com/office/drawing/2014/main" val="2821146371"/>
                    </a:ext>
                  </a:extLst>
                </a:gridCol>
                <a:gridCol w="1210074">
                  <a:extLst>
                    <a:ext uri="{9D8B030D-6E8A-4147-A177-3AD203B41FA5}">
                      <a16:colId xmlns:a16="http://schemas.microsoft.com/office/drawing/2014/main" val="2407456713"/>
                    </a:ext>
                  </a:extLst>
                </a:gridCol>
              </a:tblGrid>
              <a:tr h="470747">
                <a:tc rowSpan="2">
                  <a:txBody>
                    <a:bodyPr/>
                    <a:lstStyle/>
                    <a:p>
                      <a:pPr algn="ctr" rtl="1">
                        <a:lnSpc>
                          <a:spcPct val="150000"/>
                        </a:lnSpc>
                        <a:spcAft>
                          <a:spcPts val="0"/>
                        </a:spcAft>
                      </a:pPr>
                      <a:r>
                        <a:rPr lang="ar-SA" sz="2000" dirty="0">
                          <a:effectLst/>
                          <a:cs typeface="B Mitra" panose="00000400000000000000" pitchFamily="2" charset="-78"/>
                        </a:rPr>
                        <a:t>رديف</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rowSpan="2">
                  <a:txBody>
                    <a:bodyPr/>
                    <a:lstStyle/>
                    <a:p>
                      <a:pPr algn="ctr" rtl="1">
                        <a:lnSpc>
                          <a:spcPct val="150000"/>
                        </a:lnSpc>
                        <a:spcAft>
                          <a:spcPts val="0"/>
                        </a:spcAft>
                      </a:pPr>
                      <a:r>
                        <a:rPr lang="ar-SA" sz="2000" dirty="0">
                          <a:effectLst/>
                          <a:cs typeface="B Mitra" panose="00000400000000000000" pitchFamily="2" charset="-78"/>
                        </a:rPr>
                        <a:t>شرح</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gridSpan="3">
                  <a:txBody>
                    <a:bodyPr/>
                    <a:lstStyle/>
                    <a:p>
                      <a:pPr algn="ctr" rtl="1">
                        <a:lnSpc>
                          <a:spcPct val="150000"/>
                        </a:lnSpc>
                        <a:spcAft>
                          <a:spcPts val="0"/>
                        </a:spcAft>
                      </a:pPr>
                      <a:r>
                        <a:rPr lang="ar-SA" sz="2000">
                          <a:effectLst/>
                          <a:cs typeface="B Mitra" panose="00000400000000000000" pitchFamily="2" charset="-78"/>
                        </a:rPr>
                        <a:t>نفر ساعت</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1668465"/>
                  </a:ext>
                </a:extLst>
              </a:tr>
              <a:tr h="600648">
                <a:tc vMerge="1">
                  <a:txBody>
                    <a:bodyPr/>
                    <a:lstStyle/>
                    <a:p>
                      <a:endParaRPr lang="en-US"/>
                    </a:p>
                  </a:txBody>
                  <a:tcPr/>
                </a:tc>
                <a:tc vMerge="1">
                  <a:txBody>
                    <a:bodyPr/>
                    <a:lstStyle/>
                    <a:p>
                      <a:endParaRPr lang="en-US"/>
                    </a:p>
                  </a:txBody>
                  <a:tcPr/>
                </a:tc>
                <a:tc>
                  <a:txBody>
                    <a:bodyPr/>
                    <a:lstStyle/>
                    <a:p>
                      <a:pPr algn="ctr" rtl="1">
                        <a:lnSpc>
                          <a:spcPct val="150000"/>
                        </a:lnSpc>
                        <a:spcAft>
                          <a:spcPts val="0"/>
                        </a:spcAft>
                      </a:pPr>
                      <a:r>
                        <a:rPr lang="fa-IR" sz="2000">
                          <a:effectLst/>
                          <a:cs typeface="B Mitra" panose="00000400000000000000" pitchFamily="2" charset="-78"/>
                        </a:rPr>
                        <a:t>طرح </a:t>
                      </a:r>
                      <a:r>
                        <a:rPr lang="en-US" sz="2000">
                          <a:effectLst/>
                          <a:cs typeface="B Mitra" panose="00000400000000000000" pitchFamily="2" charset="-78"/>
                        </a:rPr>
                        <a:t>A</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fa-IR" sz="2000">
                          <a:effectLst/>
                          <a:cs typeface="B Mitra" panose="00000400000000000000" pitchFamily="2" charset="-78"/>
                        </a:rPr>
                        <a:t>طرح </a:t>
                      </a:r>
                      <a:r>
                        <a:rPr lang="en-US" sz="2000">
                          <a:effectLst/>
                          <a:cs typeface="B Mitra" panose="00000400000000000000" pitchFamily="2" charset="-78"/>
                        </a:rPr>
                        <a:t>B</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طرح </a:t>
                      </a:r>
                      <a:r>
                        <a:rPr lang="en-US" sz="2000">
                          <a:effectLst/>
                          <a:cs typeface="B Mitra" panose="00000400000000000000" pitchFamily="2" charset="-78"/>
                        </a:rPr>
                        <a:t>C</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876724982"/>
                  </a:ext>
                </a:extLst>
              </a:tr>
              <a:tr h="752598">
                <a:tc>
                  <a:txBody>
                    <a:bodyPr/>
                    <a:lstStyle/>
                    <a:p>
                      <a:pPr algn="ctr" rtl="1">
                        <a:lnSpc>
                          <a:spcPct val="150000"/>
                        </a:lnSpc>
                        <a:spcAft>
                          <a:spcPts val="0"/>
                        </a:spcAft>
                      </a:pPr>
                      <a:r>
                        <a:rPr lang="ar-SA" sz="2000">
                          <a:effectLst/>
                          <a:cs typeface="B Mitra" panose="00000400000000000000" pitchFamily="2" charset="-78"/>
                        </a:rPr>
                        <a:t>۱</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شناخت مساله، تحلیل و طراحی معماری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۲۰۰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۳۰۰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۳۵۰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783555868"/>
                  </a:ext>
                </a:extLst>
              </a:tr>
              <a:tr h="776434">
                <a:tc>
                  <a:txBody>
                    <a:bodyPr/>
                    <a:lstStyle/>
                    <a:p>
                      <a:pPr algn="ctr" rtl="1">
                        <a:lnSpc>
                          <a:spcPct val="150000"/>
                        </a:lnSpc>
                        <a:spcAft>
                          <a:spcPts val="0"/>
                        </a:spcAft>
                      </a:pPr>
                      <a:r>
                        <a:rPr lang="ar-SA" sz="2000">
                          <a:effectLst/>
                          <a:cs typeface="B Mitra" panose="00000400000000000000" pitchFamily="2" charset="-78"/>
                        </a:rPr>
                        <a:t>۲</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طراحی رابط کاربری و طراحی و پیاده سازی </a:t>
                      </a:r>
                      <a:r>
                        <a:rPr lang="en-US" sz="2000">
                          <a:effectLst/>
                          <a:cs typeface="B Mitra" panose="00000400000000000000" pitchFamily="2" charset="-78"/>
                        </a:rPr>
                        <a:t>Frontend</a:t>
                      </a:r>
                      <a:r>
                        <a:rPr lang="ar-SA" sz="2000">
                          <a:effectLst/>
                          <a:cs typeface="B Mitra" panose="00000400000000000000" pitchFamily="2" charset="-78"/>
                        </a:rPr>
                        <a:t>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۲۵۰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۵۰۰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۵۵۰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4035390824"/>
                  </a:ext>
                </a:extLst>
              </a:tr>
              <a:tr h="696586">
                <a:tc>
                  <a:txBody>
                    <a:bodyPr/>
                    <a:lstStyle/>
                    <a:p>
                      <a:pPr algn="ctr" rtl="1">
                        <a:lnSpc>
                          <a:spcPct val="150000"/>
                        </a:lnSpc>
                        <a:spcAft>
                          <a:spcPts val="0"/>
                        </a:spcAft>
                      </a:pPr>
                      <a:r>
                        <a:rPr lang="ar-SA" sz="2000">
                          <a:effectLst/>
                          <a:cs typeface="B Mitra" panose="00000400000000000000" pitchFamily="2" charset="-78"/>
                        </a:rPr>
                        <a:t>۳</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طراحی معماری و پیاده سازی بانک اطلاعاتی و پیاده سازی </a:t>
                      </a:r>
                      <a:r>
                        <a:rPr lang="en-US" sz="2000">
                          <a:effectLst/>
                          <a:cs typeface="B Mitra" panose="00000400000000000000" pitchFamily="2" charset="-78"/>
                        </a:rPr>
                        <a:t>Backend</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۴۰۰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۷۵۰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۸۵۰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471524358"/>
                  </a:ext>
                </a:extLst>
              </a:tr>
              <a:tr h="709696">
                <a:tc>
                  <a:txBody>
                    <a:bodyPr/>
                    <a:lstStyle/>
                    <a:p>
                      <a:pPr algn="ctr" rtl="1">
                        <a:lnSpc>
                          <a:spcPct val="150000"/>
                        </a:lnSpc>
                        <a:spcAft>
                          <a:spcPts val="0"/>
                        </a:spcAft>
                      </a:pPr>
                      <a:r>
                        <a:rPr lang="ar-SA" sz="2000">
                          <a:effectLst/>
                          <a:cs typeface="B Mitra" panose="00000400000000000000" pitchFamily="2" charset="-78"/>
                        </a:rPr>
                        <a:t>۴</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 نصب و راه اندازی نسخه اولیه نرم افزار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۲۰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3603093866"/>
                  </a:ext>
                </a:extLst>
              </a:tr>
              <a:tr h="720421">
                <a:tc>
                  <a:txBody>
                    <a:bodyPr/>
                    <a:lstStyle/>
                    <a:p>
                      <a:pPr algn="ctr" rtl="1">
                        <a:lnSpc>
                          <a:spcPct val="150000"/>
                        </a:lnSpc>
                        <a:spcAft>
                          <a:spcPts val="0"/>
                        </a:spcAft>
                      </a:pPr>
                      <a:r>
                        <a:rPr lang="ar-SA" sz="2000">
                          <a:effectLst/>
                          <a:cs typeface="B Mitra" panose="00000400000000000000" pitchFamily="2" charset="-78"/>
                        </a:rPr>
                        <a:t>۵</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آموزش ، استقرار ، رفع اشکالات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۱۰۰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۱۵۰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۱۵۰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2724440900"/>
                  </a:ext>
                </a:extLst>
              </a:tr>
              <a:tr h="726976">
                <a:tc>
                  <a:txBody>
                    <a:bodyPr/>
                    <a:lstStyle/>
                    <a:p>
                      <a:pPr algn="ctr" rtl="1">
                        <a:lnSpc>
                          <a:spcPct val="150000"/>
                        </a:lnSpc>
                        <a:spcAft>
                          <a:spcPts val="0"/>
                        </a:spcAft>
                      </a:pPr>
                      <a:r>
                        <a:rPr lang="ar-SA" sz="2000">
                          <a:effectLst/>
                          <a:cs typeface="B Mitra" panose="00000400000000000000" pitchFamily="2" charset="-78"/>
                        </a:rPr>
                        <a:t>۶</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just" rtl="1">
                        <a:lnSpc>
                          <a:spcPct val="150000"/>
                        </a:lnSpc>
                        <a:spcAft>
                          <a:spcPts val="0"/>
                        </a:spcAft>
                      </a:pPr>
                      <a:r>
                        <a:rPr lang="ar-SA" sz="2000">
                          <a:effectLst/>
                          <a:cs typeface="B Mitra" panose="00000400000000000000" pitchFamily="2" charset="-78"/>
                        </a:rPr>
                        <a:t>مستند سازي  و تحويل نهايي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۱۰۰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a:effectLst/>
                          <a:cs typeface="B Mitra" panose="00000400000000000000" pitchFamily="2" charset="-78"/>
                        </a:rPr>
                        <a:t>۲۵۰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tc>
                  <a:txBody>
                    <a:bodyPr/>
                    <a:lstStyle/>
                    <a:p>
                      <a:pPr algn="ctr" rtl="1">
                        <a:lnSpc>
                          <a:spcPct val="150000"/>
                        </a:lnSpc>
                        <a:spcAft>
                          <a:spcPts val="0"/>
                        </a:spcAft>
                      </a:pPr>
                      <a:r>
                        <a:rPr lang="ar-SA" sz="2000" dirty="0">
                          <a:effectLst/>
                          <a:cs typeface="B Mitra" panose="00000400000000000000" pitchFamily="2" charset="-78"/>
                        </a:rPr>
                        <a:t>۲۵۰</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48966" marR="51343" marT="0" marB="0" anchor="ctr"/>
                </a:tc>
                <a:extLst>
                  <a:ext uri="{0D108BD9-81ED-4DB2-BD59-A6C34878D82A}">
                    <a16:rowId xmlns:a16="http://schemas.microsoft.com/office/drawing/2014/main" val="1375387841"/>
                  </a:ext>
                </a:extLst>
              </a:tr>
            </a:tbl>
          </a:graphicData>
        </a:graphic>
      </p:graphicFrame>
    </p:spTree>
    <p:extLst>
      <p:ext uri="{BB962C8B-B14F-4D97-AF65-F5344CB8AC3E}">
        <p14:creationId xmlns:p14="http://schemas.microsoft.com/office/powerpoint/2010/main" val="2939465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409432"/>
          </a:xfrm>
        </p:spPr>
        <p:txBody>
          <a:bodyPr>
            <a:normAutofit fontScale="90000"/>
          </a:bodyPr>
          <a:lstStyle/>
          <a:p>
            <a:pPr algn="ctr" rtl="1"/>
            <a:r>
              <a:rPr lang="fa-IR" sz="2400" dirty="0">
                <a:cs typeface="B Titr" panose="00000700000000000000" pitchFamily="2" charset="-78"/>
              </a:rPr>
              <a:t>زمانبندی جزئیات فعالیت‌های تجزیه، طراحی، توسعه و استقرار سامانه</a:t>
            </a:r>
            <a:endParaRPr lang="en-US" sz="2400" dirty="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902943065"/>
              </p:ext>
            </p:extLst>
          </p:nvPr>
        </p:nvGraphicFramePr>
        <p:xfrm>
          <a:off x="181973" y="409427"/>
          <a:ext cx="11818960" cy="6448573"/>
        </p:xfrm>
        <a:graphic>
          <a:graphicData uri="http://schemas.openxmlformats.org/drawingml/2006/table">
            <a:tbl>
              <a:tblPr rtl="1" firstRow="1" firstCol="1" bandRow="1">
                <a:tableStyleId>{00A15C55-8517-42AA-B614-E9B94910E393}</a:tableStyleId>
              </a:tblPr>
              <a:tblGrid>
                <a:gridCol w="2781728">
                  <a:extLst>
                    <a:ext uri="{9D8B030D-6E8A-4147-A177-3AD203B41FA5}">
                      <a16:colId xmlns:a16="http://schemas.microsoft.com/office/drawing/2014/main" val="2196915720"/>
                    </a:ext>
                  </a:extLst>
                </a:gridCol>
                <a:gridCol w="6087402">
                  <a:extLst>
                    <a:ext uri="{9D8B030D-6E8A-4147-A177-3AD203B41FA5}">
                      <a16:colId xmlns:a16="http://schemas.microsoft.com/office/drawing/2014/main" val="4272403838"/>
                    </a:ext>
                  </a:extLst>
                </a:gridCol>
                <a:gridCol w="1217235">
                  <a:extLst>
                    <a:ext uri="{9D8B030D-6E8A-4147-A177-3AD203B41FA5}">
                      <a16:colId xmlns:a16="http://schemas.microsoft.com/office/drawing/2014/main" val="2505847703"/>
                    </a:ext>
                  </a:extLst>
                </a:gridCol>
                <a:gridCol w="1732595">
                  <a:extLst>
                    <a:ext uri="{9D8B030D-6E8A-4147-A177-3AD203B41FA5}">
                      <a16:colId xmlns:a16="http://schemas.microsoft.com/office/drawing/2014/main" val="3354410255"/>
                    </a:ext>
                  </a:extLst>
                </a:gridCol>
              </a:tblGrid>
              <a:tr h="413817">
                <a:tc>
                  <a:txBody>
                    <a:bodyPr/>
                    <a:lstStyle/>
                    <a:p>
                      <a:pPr algn="ctr" rtl="1">
                        <a:lnSpc>
                          <a:spcPct val="150000"/>
                        </a:lnSpc>
                        <a:spcAft>
                          <a:spcPts val="0"/>
                        </a:spcAft>
                      </a:pPr>
                      <a:r>
                        <a:rPr lang="ar-SA" sz="1300" dirty="0">
                          <a:effectLst/>
                          <a:cs typeface="B Mitra" panose="00000400000000000000" pitchFamily="2" charset="-78"/>
                        </a:rPr>
                        <a:t>تیم متناظر</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50000"/>
                        </a:lnSpc>
                        <a:spcAft>
                          <a:spcPts val="0"/>
                        </a:spcAft>
                      </a:pPr>
                      <a:r>
                        <a:rPr lang="ar-SA" sz="1300" dirty="0">
                          <a:effectLst/>
                          <a:cs typeface="B Mitra" panose="00000400000000000000" pitchFamily="2" charset="-78"/>
                        </a:rPr>
                        <a:t>فعالیت</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50000"/>
                        </a:lnSpc>
                        <a:spcAft>
                          <a:spcPts val="0"/>
                        </a:spcAft>
                      </a:pPr>
                      <a:r>
                        <a:rPr lang="ar-SA" sz="1300">
                          <a:effectLst/>
                          <a:cs typeface="B Mitra" panose="00000400000000000000" pitchFamily="2" charset="-78"/>
                        </a:rPr>
                        <a:t>روز شروع</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50000"/>
                        </a:lnSpc>
                        <a:spcAft>
                          <a:spcPts val="0"/>
                        </a:spcAft>
                      </a:pPr>
                      <a:r>
                        <a:rPr lang="ar-SA" sz="1300">
                          <a:effectLst/>
                          <a:cs typeface="B Mitra" panose="00000400000000000000" pitchFamily="2" charset="-78"/>
                        </a:rPr>
                        <a:t>مدت زمان فعالیت (روز)</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271822103"/>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بررسی کلی پروژه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587089815"/>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سازی+داده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تحلیل بانک اطلاعاتی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7</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04390286"/>
                  </a:ext>
                </a:extLst>
              </a:tr>
              <a:tr h="212029">
                <a:tc>
                  <a:txBody>
                    <a:bodyPr/>
                    <a:lstStyle/>
                    <a:p>
                      <a:pPr algn="ctr" rtl="1">
                        <a:lnSpc>
                          <a:spcPct val="107000"/>
                        </a:lnSpc>
                        <a:spcAft>
                          <a:spcPts val="0"/>
                        </a:spcAft>
                      </a:pP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وایر فریم (</a:t>
                      </a:r>
                      <a:r>
                        <a:rPr lang="en-US" sz="1300">
                          <a:effectLst/>
                          <a:cs typeface="B Mitra" panose="00000400000000000000" pitchFamily="2" charset="-78"/>
                        </a:rPr>
                        <a:t>ui</a:t>
                      </a:r>
                      <a:r>
                        <a:rPr lang="ar-SA" sz="1300">
                          <a:effectLst/>
                          <a:cs typeface="B Mitra" panose="00000400000000000000" pitchFamily="2" charset="-78"/>
                        </a:rPr>
                        <a:t>) صفحات مهم پروژه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333538474"/>
                  </a:ext>
                </a:extLst>
              </a:tr>
              <a:tr h="217308">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نمودار های </a:t>
                      </a:r>
                      <a:r>
                        <a:rPr lang="en-US" sz="1300">
                          <a:effectLst/>
                          <a:cs typeface="B Mitra" panose="00000400000000000000" pitchFamily="2" charset="-78"/>
                        </a:rPr>
                        <a:t>ERR</a:t>
                      </a:r>
                      <a:r>
                        <a:rPr lang="ar-SA" sz="1300">
                          <a:effectLst/>
                          <a:cs typeface="B Mitra" panose="00000400000000000000" pitchFamily="2" charset="-78"/>
                        </a:rPr>
                        <a:t> بانک اطلاعاتی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519920851"/>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ساختار بانک اطلاعاتی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181073276"/>
                  </a:ext>
                </a:extLst>
              </a:tr>
              <a:tr h="212029">
                <a:tc>
                  <a:txBody>
                    <a:bodyPr/>
                    <a:lstStyle/>
                    <a:p>
                      <a:pPr algn="ctr" rtl="1">
                        <a:lnSpc>
                          <a:spcPct val="107000"/>
                        </a:lnSpc>
                        <a:spcAft>
                          <a:spcPts val="0"/>
                        </a:spcAft>
                      </a:pPr>
                      <a:r>
                        <a:rPr lang="ar-SA" sz="1300">
                          <a:effectLst/>
                          <a:cs typeface="B Mitra" panose="00000400000000000000" pitchFamily="2" charset="-78"/>
                        </a:rPr>
                        <a:t>داده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ورود داده های نمونه ای جهت تست های اولیه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374025523"/>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تحلیل نمودار کلاس و </a:t>
                      </a:r>
                      <a:r>
                        <a:rPr lang="en-US" sz="1300">
                          <a:effectLst/>
                          <a:cs typeface="B Mitra" panose="00000400000000000000" pitchFamily="2" charset="-78"/>
                        </a:rPr>
                        <a:t>usecase</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186436131"/>
                  </a:ext>
                </a:extLst>
              </a:tr>
              <a:tr h="212029">
                <a:tc>
                  <a:txBody>
                    <a:bodyPr/>
                    <a:lstStyle/>
                    <a:p>
                      <a:pPr algn="ctr" rtl="1">
                        <a:lnSpc>
                          <a:spcPct val="107000"/>
                        </a:lnSpc>
                        <a:spcAft>
                          <a:spcPts val="0"/>
                        </a:spcAft>
                      </a:pP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a:t>
                      </a:r>
                      <a:r>
                        <a:rPr lang="en-US" sz="1300">
                          <a:effectLst/>
                          <a:cs typeface="B Mitra" panose="00000400000000000000" pitchFamily="2" charset="-78"/>
                        </a:rPr>
                        <a:t>GUI</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20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15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120011053"/>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تحلیل روال های مهم + نمودار همکاری و نمودار فعالیت</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19</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410291083"/>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ایجاد نمودار توالی برای روال های پیچیده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23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920953894"/>
                  </a:ext>
                </a:extLst>
              </a:tr>
              <a:tr h="212029">
                <a:tc>
                  <a:txBody>
                    <a:bodyPr/>
                    <a:lstStyle/>
                    <a:p>
                      <a:pPr algn="ctr" rtl="1">
                        <a:lnSpc>
                          <a:spcPct val="107000"/>
                        </a:lnSpc>
                        <a:spcAft>
                          <a:spcPts val="0"/>
                        </a:spcAft>
                      </a:pP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dirty="0">
                          <a:effectLst/>
                          <a:cs typeface="B Mitra" panose="00000400000000000000" pitchFamily="2" charset="-78"/>
                        </a:rPr>
                        <a:t>شناسایی و طراحی چارت ها و نمودار های مورد استفاده در پروژه</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35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607156379"/>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تحلیل سطوح دسترسی و بررسی های امنیتی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28</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58476024"/>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اصلاحات نهایی ساختار پایگاه داده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32</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2</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5000138"/>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پخش مدیریت</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24440001"/>
                  </a:ext>
                </a:extLst>
              </a:tr>
              <a:tr h="299415">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فرم ورود اطلاعات در مدیریت برای موجودیت های اصلی(هلدینک،شرکت،پروژه و...)</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39</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448886838"/>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فرم و ورود برای موجودیت‌های زنجیره‌ی بلوکی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44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220391814"/>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فرم ورود اطلاعات در مدیریت برای دیگر موجودیت ها</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399445563"/>
                  </a:ext>
                </a:extLst>
              </a:tr>
              <a:tr h="212029">
                <a:tc>
                  <a:txBody>
                    <a:bodyPr/>
                    <a:lstStyle/>
                    <a:p>
                      <a:pPr algn="ctr" rtl="1">
                        <a:lnSpc>
                          <a:spcPct val="107000"/>
                        </a:lnSpc>
                        <a:spcAft>
                          <a:spcPts val="0"/>
                        </a:spcAft>
                      </a:pPr>
                      <a:r>
                        <a:rPr lang="ar-SA" sz="1300">
                          <a:effectLst/>
                          <a:cs typeface="B Mitra" panose="00000400000000000000" pitchFamily="2" charset="-78"/>
                        </a:rPr>
                        <a:t>داده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ورود داده ها و اطلاعات</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59</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45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4086301"/>
                  </a:ext>
                </a:extLst>
              </a:tr>
              <a:tr h="212029">
                <a:tc>
                  <a:txBody>
                    <a:bodyPr/>
                    <a:lstStyle/>
                    <a:p>
                      <a:pPr algn="ctr" rtl="1">
                        <a:lnSpc>
                          <a:spcPct val="107000"/>
                        </a:lnSpc>
                        <a:spcAft>
                          <a:spcPts val="0"/>
                        </a:spcAft>
                      </a:pP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طراحی </a:t>
                      </a:r>
                      <a:r>
                        <a:rPr lang="en-US" sz="1300">
                          <a:effectLst/>
                          <a:cs typeface="B Mitra" panose="00000400000000000000" pitchFamily="2" charset="-78"/>
                        </a:rPr>
                        <a:t>HTML +CSS</a:t>
                      </a:r>
                      <a:r>
                        <a:rPr lang="ar-SA" sz="1300">
                          <a:effectLst/>
                          <a:cs typeface="B Mitra" panose="00000400000000000000" pitchFamily="2" charset="-78"/>
                        </a:rPr>
                        <a:t> بخش </a:t>
                      </a:r>
                      <a:r>
                        <a:rPr lang="en-US" sz="1300">
                          <a:effectLst/>
                          <a:cs typeface="B Mitra" panose="00000400000000000000" pitchFamily="2" charset="-78"/>
                        </a:rPr>
                        <a:t>frontend</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45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058779031"/>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صفحات نمایشی سایت (</a:t>
                      </a:r>
                      <a:r>
                        <a:rPr lang="en-US" sz="1300">
                          <a:effectLst/>
                          <a:cs typeface="B Mitra" panose="00000400000000000000" pitchFamily="2" charset="-78"/>
                        </a:rPr>
                        <a:t>frontend</a:t>
                      </a:r>
                      <a:r>
                        <a:rPr lang="ar-SA" sz="1300">
                          <a:effectLst/>
                          <a:cs typeface="B Mitra" panose="00000400000000000000" pitchFamily="2" charset="-78"/>
                        </a:rPr>
                        <a:t>)</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59</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7</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3773888380"/>
                  </a:ext>
                </a:extLst>
              </a:tr>
              <a:tr h="217308">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پباده سازی صفحه شرکت ها و نمایش شرکت</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66</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8</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934467720"/>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صفحه پروژه ها و نمایش یک پروزه</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74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6</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641623726"/>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نقشه صفحه اصلی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80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989684000"/>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چارت های صفحه اصلی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83</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5</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1551026637"/>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صفحه جستجو در صفحه اصلی و صفحات مرتبط</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88</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4</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018987399"/>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پیاده سازی صفحات مالی و گزارشی</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92</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051892961"/>
                  </a:ext>
                </a:extLst>
              </a:tr>
              <a:tr h="212029">
                <a:tc>
                  <a:txBody>
                    <a:bodyPr/>
                    <a:lstStyle/>
                    <a:p>
                      <a:pPr algn="ctr" rtl="1">
                        <a:lnSpc>
                          <a:spcPct val="107000"/>
                        </a:lnSpc>
                        <a:spcAft>
                          <a:spcPts val="0"/>
                        </a:spcAft>
                      </a:pPr>
                      <a:r>
                        <a:rPr lang="ar-SA" sz="1300">
                          <a:effectLst/>
                          <a:cs typeface="B Mitra" panose="00000400000000000000" pitchFamily="2" charset="-78"/>
                        </a:rPr>
                        <a:t>تحلیل و پیاده سازی + </a:t>
                      </a:r>
                      <a:r>
                        <a:rPr lang="en-US" sz="1300">
                          <a:effectLst/>
                          <a:cs typeface="B Mitra" panose="00000400000000000000" pitchFamily="2" charset="-78"/>
                        </a:rPr>
                        <a:t>UI/UX</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dirty="0">
                          <a:effectLst/>
                          <a:cs typeface="B Mitra" panose="00000400000000000000" pitchFamily="2" charset="-78"/>
                        </a:rPr>
                        <a:t>پیاده سازی دیگر صفحات مرتبط</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102</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8</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2496954015"/>
                  </a:ext>
                </a:extLst>
              </a:tr>
              <a:tr h="212029">
                <a:tc>
                  <a:txBody>
                    <a:bodyPr/>
                    <a:lstStyle/>
                    <a:p>
                      <a:pPr algn="ctr" rtl="1">
                        <a:lnSpc>
                          <a:spcPct val="107000"/>
                        </a:lnSpc>
                        <a:spcAft>
                          <a:spcPts val="0"/>
                        </a:spcAft>
                      </a:pPr>
                      <a:r>
                        <a:rPr lang="ar-SA" sz="1300" dirty="0">
                          <a:effectLst/>
                          <a:cs typeface="B Mitra" panose="00000400000000000000" pitchFamily="2" charset="-78"/>
                        </a:rPr>
                        <a:t>تحلیل و پیاده سازی+داده</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1">
                        <a:lnSpc>
                          <a:spcPct val="107000"/>
                        </a:lnSpc>
                        <a:spcAft>
                          <a:spcPts val="0"/>
                        </a:spcAft>
                      </a:pPr>
                      <a:r>
                        <a:rPr lang="ar-SA" sz="1300">
                          <a:effectLst/>
                          <a:cs typeface="B Mitra" panose="00000400000000000000" pitchFamily="2" charset="-78"/>
                        </a:rPr>
                        <a:t>تست و باز نگری کلی پروژه + انجام اصلاحات مرتبط</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a:effectLst/>
                          <a:cs typeface="B Mitra" panose="00000400000000000000" pitchFamily="2" charset="-78"/>
                        </a:rPr>
                        <a:t>110</a:t>
                      </a:r>
                      <a:endParaRPr lang="en-US" sz="130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tc>
                  <a:txBody>
                    <a:bodyPr/>
                    <a:lstStyle/>
                    <a:p>
                      <a:pPr algn="ctr" rtl="0">
                        <a:lnSpc>
                          <a:spcPct val="107000"/>
                        </a:lnSpc>
                        <a:spcAft>
                          <a:spcPts val="0"/>
                        </a:spcAft>
                      </a:pPr>
                      <a:r>
                        <a:rPr lang="en-US" sz="1300" dirty="0">
                          <a:effectLst/>
                          <a:cs typeface="B Mitra" panose="00000400000000000000" pitchFamily="2" charset="-78"/>
                        </a:rPr>
                        <a:t>10</a:t>
                      </a:r>
                      <a:endParaRPr lang="en-US" sz="1300" dirty="0">
                        <a:effectLst/>
                        <a:latin typeface="Calibri" panose="020F0502020204030204" pitchFamily="34" charset="0"/>
                        <a:ea typeface="Calibri" panose="020F0502020204030204" pitchFamily="34" charset="0"/>
                        <a:cs typeface="B Mitra" panose="00000400000000000000" pitchFamily="2" charset="-78"/>
                      </a:endParaRPr>
                    </a:p>
                  </a:txBody>
                  <a:tcPr marL="23141" marR="23141" marT="0" marB="0" anchor="ctr"/>
                </a:tc>
                <a:extLst>
                  <a:ext uri="{0D108BD9-81ED-4DB2-BD59-A6C34878D82A}">
                    <a16:rowId xmlns:a16="http://schemas.microsoft.com/office/drawing/2014/main" val="74445775"/>
                  </a:ext>
                </a:extLst>
              </a:tr>
            </a:tbl>
          </a:graphicData>
        </a:graphic>
      </p:graphicFrame>
    </p:spTree>
    <p:extLst>
      <p:ext uri="{BB962C8B-B14F-4D97-AF65-F5344CB8AC3E}">
        <p14:creationId xmlns:p14="http://schemas.microsoft.com/office/powerpoint/2010/main" val="327597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زنجیره‌ی بلوکی</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Mitra" panose="00000400000000000000" pitchFamily="2" charset="-78"/>
              </a:rPr>
              <a:t>فناوری زنجیره‌ی بلوکی، فرآیند اصالت‌سنجی با همکاری جمعی</a:t>
            </a:r>
          </a:p>
          <a:p>
            <a:pPr algn="r" rtl="1"/>
            <a:r>
              <a:rPr lang="fa-IR" dirty="0">
                <a:cs typeface="B Mitra" panose="00000400000000000000" pitchFamily="2" charset="-78"/>
              </a:rPr>
              <a:t>ذخیره‌سازی داده‌ها بدون وجود مدیر و صاحب‌اختیار مرکزی </a:t>
            </a:r>
          </a:p>
          <a:p>
            <a:pPr algn="r" rtl="1"/>
            <a:r>
              <a:rPr lang="fa-IR" dirty="0">
                <a:cs typeface="B Mitra" panose="00000400000000000000" pitchFamily="2" charset="-78"/>
              </a:rPr>
              <a:t>عدم توانایی برای نابودی تمام داده‌ها با نابودی در نقطه‌ی مرکزی داده‌های ذخیره‌شده</a:t>
            </a:r>
          </a:p>
          <a:p>
            <a:pPr algn="r" rtl="1"/>
            <a:r>
              <a:rPr lang="fa-IR" dirty="0">
                <a:cs typeface="B Mitra" panose="00000400000000000000" pitchFamily="2" charset="-78"/>
              </a:rPr>
              <a:t>ره‌گیری هرگونه تغییری در زنجیره‌ی بلوکی</a:t>
            </a:r>
          </a:p>
          <a:p>
            <a:pPr algn="r" rtl="1"/>
            <a:r>
              <a:rPr lang="fa-IR" dirty="0">
                <a:cs typeface="B Mitra" panose="00000400000000000000" pitchFamily="2" charset="-78"/>
              </a:rPr>
              <a:t>امنیت بسیار بالا</a:t>
            </a:r>
          </a:p>
          <a:p>
            <a:pPr algn="r" rtl="1"/>
            <a:r>
              <a:rPr lang="fa-IR" dirty="0">
                <a:cs typeface="B Mitra" panose="00000400000000000000" pitchFamily="2" charset="-78"/>
              </a:rPr>
              <a:t>شفافیت</a:t>
            </a:r>
            <a:endParaRPr lang="en-US" dirty="0">
              <a:cs typeface="B Mitra" panose="00000400000000000000" pitchFamily="2" charset="-78"/>
            </a:endParaRPr>
          </a:p>
        </p:txBody>
      </p:sp>
    </p:spTree>
    <p:extLst>
      <p:ext uri="{BB962C8B-B14F-4D97-AF65-F5344CB8AC3E}">
        <p14:creationId xmlns:p14="http://schemas.microsoft.com/office/powerpoint/2010/main" val="410723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
            <a:ext cx="10839736" cy="409432"/>
          </a:xfrm>
        </p:spPr>
        <p:txBody>
          <a:bodyPr>
            <a:normAutofit fontScale="90000"/>
          </a:bodyPr>
          <a:lstStyle/>
          <a:p>
            <a:pPr algn="ctr" rtl="1"/>
            <a:r>
              <a:rPr lang="fa-IR" sz="2400" dirty="0">
                <a:cs typeface="B Titr" panose="00000700000000000000" pitchFamily="2" charset="-78"/>
              </a:rPr>
              <a:t>هزینه</a:t>
            </a:r>
            <a:endParaRPr lang="en-US" sz="2400" dirty="0">
              <a:cs typeface="B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919559689"/>
              </p:ext>
            </p:extLst>
          </p:nvPr>
        </p:nvGraphicFramePr>
        <p:xfrm>
          <a:off x="368491" y="673740"/>
          <a:ext cx="11482316" cy="5521210"/>
        </p:xfrm>
        <a:graphic>
          <a:graphicData uri="http://schemas.openxmlformats.org/drawingml/2006/table">
            <a:tbl>
              <a:tblPr rtl="1" firstRow="1" firstCol="1" lastRow="1" lastCol="1" bandRow="1" bandCol="1">
                <a:tableStyleId>{00A15C55-8517-42AA-B614-E9B94910E393}</a:tableStyleId>
              </a:tblPr>
              <a:tblGrid>
                <a:gridCol w="1814722">
                  <a:extLst>
                    <a:ext uri="{9D8B030D-6E8A-4147-A177-3AD203B41FA5}">
                      <a16:colId xmlns:a16="http://schemas.microsoft.com/office/drawing/2014/main" val="778050203"/>
                    </a:ext>
                  </a:extLst>
                </a:gridCol>
                <a:gridCol w="4223428">
                  <a:extLst>
                    <a:ext uri="{9D8B030D-6E8A-4147-A177-3AD203B41FA5}">
                      <a16:colId xmlns:a16="http://schemas.microsoft.com/office/drawing/2014/main" val="4217458844"/>
                    </a:ext>
                  </a:extLst>
                </a:gridCol>
                <a:gridCol w="1814722">
                  <a:extLst>
                    <a:ext uri="{9D8B030D-6E8A-4147-A177-3AD203B41FA5}">
                      <a16:colId xmlns:a16="http://schemas.microsoft.com/office/drawing/2014/main" val="3526552948"/>
                    </a:ext>
                  </a:extLst>
                </a:gridCol>
                <a:gridCol w="1814722">
                  <a:extLst>
                    <a:ext uri="{9D8B030D-6E8A-4147-A177-3AD203B41FA5}">
                      <a16:colId xmlns:a16="http://schemas.microsoft.com/office/drawing/2014/main" val="4166437004"/>
                    </a:ext>
                  </a:extLst>
                </a:gridCol>
                <a:gridCol w="1814722">
                  <a:extLst>
                    <a:ext uri="{9D8B030D-6E8A-4147-A177-3AD203B41FA5}">
                      <a16:colId xmlns:a16="http://schemas.microsoft.com/office/drawing/2014/main" val="3791135317"/>
                    </a:ext>
                  </a:extLst>
                </a:gridCol>
              </a:tblGrid>
              <a:tr h="304387">
                <a:tc rowSpan="2">
                  <a:txBody>
                    <a:bodyPr/>
                    <a:lstStyle/>
                    <a:p>
                      <a:pPr algn="ctr" rtl="1">
                        <a:lnSpc>
                          <a:spcPct val="150000"/>
                        </a:lnSpc>
                        <a:spcAft>
                          <a:spcPts val="0"/>
                        </a:spcAft>
                      </a:pPr>
                      <a:r>
                        <a:rPr lang="ar-SA" sz="2000">
                          <a:effectLst/>
                          <a:cs typeface="B Mitra" panose="00000400000000000000" pitchFamily="2" charset="-78"/>
                        </a:rPr>
                        <a:t>رديف</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rowSpan="2">
                  <a:txBody>
                    <a:bodyPr/>
                    <a:lstStyle/>
                    <a:p>
                      <a:pPr algn="ctr" rtl="1">
                        <a:lnSpc>
                          <a:spcPct val="150000"/>
                        </a:lnSpc>
                        <a:spcAft>
                          <a:spcPts val="0"/>
                        </a:spcAft>
                      </a:pPr>
                      <a:r>
                        <a:rPr lang="ar-SA" sz="2000">
                          <a:effectLst/>
                          <a:cs typeface="B Mitra" panose="00000400000000000000" pitchFamily="2" charset="-78"/>
                        </a:rPr>
                        <a:t>شرح</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gridSpan="3">
                  <a:txBody>
                    <a:bodyPr/>
                    <a:lstStyle/>
                    <a:p>
                      <a:pPr algn="ctr" rtl="1">
                        <a:lnSpc>
                          <a:spcPct val="150000"/>
                        </a:lnSpc>
                        <a:spcAft>
                          <a:spcPts val="0"/>
                        </a:spcAft>
                      </a:pPr>
                      <a:r>
                        <a:rPr lang="ar-SA" sz="2000" dirty="0">
                          <a:effectLst/>
                          <a:cs typeface="B Mitra" panose="00000400000000000000" pitchFamily="2" charset="-78"/>
                        </a:rPr>
                        <a:t>قيمت کل (100ريال)</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4544850"/>
                  </a:ext>
                </a:extLst>
              </a:tr>
              <a:tr h="304387">
                <a:tc vMerge="1">
                  <a:txBody>
                    <a:bodyPr/>
                    <a:lstStyle/>
                    <a:p>
                      <a:endParaRPr lang="en-US"/>
                    </a:p>
                  </a:txBody>
                  <a:tcPr/>
                </a:tc>
                <a:tc vMerge="1">
                  <a:txBody>
                    <a:bodyPr/>
                    <a:lstStyle/>
                    <a:p>
                      <a:endParaRPr lang="en-US"/>
                    </a:p>
                  </a:txBody>
                  <a:tcPr/>
                </a:tc>
                <a:tc>
                  <a:txBody>
                    <a:bodyPr/>
                    <a:lstStyle/>
                    <a:p>
                      <a:pPr algn="ctr" rtl="1">
                        <a:lnSpc>
                          <a:spcPct val="150000"/>
                        </a:lnSpc>
                        <a:spcAft>
                          <a:spcPts val="0"/>
                        </a:spcAft>
                      </a:pPr>
                      <a:r>
                        <a:rPr lang="ar-SA" sz="2000">
                          <a:effectLst/>
                          <a:cs typeface="B Mitra" panose="00000400000000000000" pitchFamily="2" charset="-78"/>
                        </a:rPr>
                        <a:t>طرح </a:t>
                      </a:r>
                      <a:r>
                        <a:rPr lang="en-US" sz="2000">
                          <a:effectLst/>
                          <a:cs typeface="B Mitra" panose="00000400000000000000" pitchFamily="2" charset="-78"/>
                        </a:rPr>
                        <a:t>A</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ar-SA" sz="2000">
                          <a:effectLst/>
                          <a:cs typeface="B Mitra" panose="00000400000000000000" pitchFamily="2" charset="-78"/>
                        </a:rPr>
                        <a:t>طرح </a:t>
                      </a:r>
                      <a:r>
                        <a:rPr lang="en-US" sz="2000">
                          <a:effectLst/>
                          <a:cs typeface="B Mitra" panose="00000400000000000000" pitchFamily="2" charset="-78"/>
                        </a:rPr>
                        <a:t>B</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ar-SA" sz="2000">
                          <a:effectLst/>
                          <a:cs typeface="B Mitra" panose="00000400000000000000" pitchFamily="2" charset="-78"/>
                        </a:rPr>
                        <a:t>طرح </a:t>
                      </a:r>
                      <a:r>
                        <a:rPr lang="en-US" sz="2000">
                          <a:effectLst/>
                          <a:cs typeface="B Mitra" panose="00000400000000000000" pitchFamily="2" charset="-78"/>
                        </a:rPr>
                        <a:t>C</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2184659012"/>
                  </a:ext>
                </a:extLst>
              </a:tr>
              <a:tr h="486724">
                <a:tc>
                  <a:txBody>
                    <a:bodyPr/>
                    <a:lstStyle/>
                    <a:p>
                      <a:pPr algn="ctr" rtl="1">
                        <a:lnSpc>
                          <a:spcPct val="150000"/>
                        </a:lnSpc>
                        <a:spcAft>
                          <a:spcPts val="0"/>
                        </a:spcAft>
                      </a:pPr>
                      <a:r>
                        <a:rPr lang="ar-SA" sz="2000">
                          <a:effectLst/>
                          <a:cs typeface="B Mitra" panose="00000400000000000000" pitchFamily="2" charset="-78"/>
                        </a:rPr>
                        <a:t>۱</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شناخت مساله، تحلیل و طراحی معماری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۴۵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۵۵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۹۵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787207807"/>
                  </a:ext>
                </a:extLst>
              </a:tr>
              <a:tr h="501918">
                <a:tc>
                  <a:txBody>
                    <a:bodyPr/>
                    <a:lstStyle/>
                    <a:p>
                      <a:pPr algn="ctr" rtl="1">
                        <a:lnSpc>
                          <a:spcPct val="150000"/>
                        </a:lnSpc>
                        <a:spcAft>
                          <a:spcPts val="0"/>
                        </a:spcAft>
                      </a:pPr>
                      <a:r>
                        <a:rPr lang="ar-SA" sz="2000">
                          <a:effectLst/>
                          <a:cs typeface="B Mitra" panose="00000400000000000000" pitchFamily="2" charset="-78"/>
                        </a:rPr>
                        <a:t>۲</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طراحی رابط کاربری و طراحی و پیاده سازی </a:t>
                      </a:r>
                      <a:r>
                        <a:rPr lang="en-US" sz="2000">
                          <a:effectLst/>
                          <a:cs typeface="B Mitra" panose="00000400000000000000" pitchFamily="2" charset="-78"/>
                        </a:rPr>
                        <a:t>Frontend</a:t>
                      </a:r>
                      <a:r>
                        <a:rPr lang="ar-SA" sz="2000">
                          <a:effectLst/>
                          <a:cs typeface="B Mitra" panose="00000400000000000000" pitchFamily="2" charset="-78"/>
                        </a:rPr>
                        <a:t>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۷۵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۱۴۰</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۱۸۵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1224406001"/>
                  </a:ext>
                </a:extLst>
              </a:tr>
              <a:tr h="620045">
                <a:tc>
                  <a:txBody>
                    <a:bodyPr/>
                    <a:lstStyle/>
                    <a:p>
                      <a:pPr algn="ctr" rtl="1">
                        <a:lnSpc>
                          <a:spcPct val="150000"/>
                        </a:lnSpc>
                        <a:spcAft>
                          <a:spcPts val="0"/>
                        </a:spcAft>
                      </a:pPr>
                      <a:r>
                        <a:rPr lang="ar-SA" sz="2000">
                          <a:effectLst/>
                          <a:cs typeface="B Mitra" panose="00000400000000000000" pitchFamily="2" charset="-78"/>
                        </a:rPr>
                        <a:t>۳</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طراحی معماری و پیاده سازی بانک اطلاعاتی و پیاده سازی </a:t>
                      </a:r>
                      <a:r>
                        <a:rPr lang="en-US" sz="2000">
                          <a:effectLst/>
                          <a:cs typeface="B Mitra" panose="00000400000000000000" pitchFamily="2" charset="-78"/>
                        </a:rPr>
                        <a:t>Backend</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۸۰</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۱۰۵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۲۱۵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1436099409"/>
                  </a:ext>
                </a:extLst>
              </a:tr>
              <a:tr h="458785">
                <a:tc>
                  <a:txBody>
                    <a:bodyPr/>
                    <a:lstStyle/>
                    <a:p>
                      <a:pPr algn="ctr" rtl="1">
                        <a:lnSpc>
                          <a:spcPct val="150000"/>
                        </a:lnSpc>
                        <a:spcAft>
                          <a:spcPts val="0"/>
                        </a:spcAft>
                      </a:pPr>
                      <a:r>
                        <a:rPr lang="ar-SA" sz="2000">
                          <a:effectLst/>
                          <a:cs typeface="B Mitra" panose="00000400000000000000" pitchFamily="2" charset="-78"/>
                        </a:rPr>
                        <a:t>۴</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 نصب و راه اندازی نسخه اولیه نرم افزار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۶</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۱۲</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۲۰</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4254325742"/>
                  </a:ext>
                </a:extLst>
              </a:tr>
              <a:tr h="465647">
                <a:tc>
                  <a:txBody>
                    <a:bodyPr/>
                    <a:lstStyle/>
                    <a:p>
                      <a:pPr algn="ctr" rtl="1">
                        <a:lnSpc>
                          <a:spcPct val="150000"/>
                        </a:lnSpc>
                        <a:spcAft>
                          <a:spcPts val="0"/>
                        </a:spcAft>
                      </a:pPr>
                      <a:r>
                        <a:rPr lang="ar-SA" sz="2000">
                          <a:effectLst/>
                          <a:cs typeface="B Mitra" panose="00000400000000000000" pitchFamily="2" charset="-78"/>
                        </a:rPr>
                        <a:t>۵</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آموزش ، استقرار ، رفع اشکالات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۱۰</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۲۵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2033829129"/>
                  </a:ext>
                </a:extLst>
              </a:tr>
              <a:tr h="469568">
                <a:tc>
                  <a:txBody>
                    <a:bodyPr/>
                    <a:lstStyle/>
                    <a:p>
                      <a:pPr algn="ctr" rtl="1">
                        <a:lnSpc>
                          <a:spcPct val="150000"/>
                        </a:lnSpc>
                        <a:spcAft>
                          <a:spcPts val="0"/>
                        </a:spcAft>
                      </a:pPr>
                      <a:r>
                        <a:rPr lang="ar-SA" sz="2000">
                          <a:effectLst/>
                          <a:cs typeface="B Mitra" panose="00000400000000000000" pitchFamily="2" charset="-78"/>
                        </a:rPr>
                        <a:t>۶</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مستند سازي  و تحويل نهايي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۲۰</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۳۶</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۹۵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256198752"/>
                  </a:ext>
                </a:extLst>
              </a:tr>
              <a:tr h="469568">
                <a:tc>
                  <a:txBody>
                    <a:bodyPr/>
                    <a:lstStyle/>
                    <a:p>
                      <a:pPr algn="ctr" rtl="1">
                        <a:lnSpc>
                          <a:spcPct val="150000"/>
                        </a:lnSpc>
                        <a:spcAft>
                          <a:spcPts val="0"/>
                        </a:spcAft>
                      </a:pPr>
                      <a:r>
                        <a:rPr lang="ar-SA" sz="2000">
                          <a:effectLst/>
                          <a:cs typeface="B Mitra" panose="00000400000000000000" pitchFamily="2" charset="-78"/>
                        </a:rPr>
                        <a:t>۷</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 پشتيباني *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۶۵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۱۰۵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۱۶۵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4266801556"/>
                  </a:ext>
                </a:extLst>
              </a:tr>
              <a:tr h="469568">
                <a:tc>
                  <a:txBody>
                    <a:bodyPr/>
                    <a:lstStyle/>
                    <a:p>
                      <a:pPr algn="ctr" rtl="1">
                        <a:lnSpc>
                          <a:spcPct val="150000"/>
                        </a:lnSpc>
                        <a:spcAft>
                          <a:spcPts val="0"/>
                        </a:spcAft>
                      </a:pPr>
                      <a:r>
                        <a:rPr lang="ar-SA" sz="2000">
                          <a:effectLst/>
                          <a:cs typeface="B Mitra" panose="00000400000000000000" pitchFamily="2" charset="-78"/>
                        </a:rPr>
                        <a:t>۸</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just" rtl="1">
                        <a:lnSpc>
                          <a:spcPct val="150000"/>
                        </a:lnSpc>
                        <a:spcAft>
                          <a:spcPts val="0"/>
                        </a:spcAft>
                      </a:pPr>
                      <a:r>
                        <a:rPr lang="ar-SA" sz="2000">
                          <a:effectLst/>
                          <a:cs typeface="B Mitra" panose="00000400000000000000" pitchFamily="2" charset="-78"/>
                        </a:rPr>
                        <a:t>هزينه هاي سربار و سود مورد انتظار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۱۹</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۲۲</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07000"/>
                        </a:lnSpc>
                        <a:spcAft>
                          <a:spcPts val="800"/>
                        </a:spcAft>
                      </a:pPr>
                      <a:r>
                        <a:rPr lang="fa-IR" sz="2000">
                          <a:effectLst/>
                          <a:cs typeface="B Mitra" panose="00000400000000000000" pitchFamily="2" charset="-78"/>
                        </a:rPr>
                        <a:t>۳۵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Times New Roman" panose="02020603050405020304" pitchFamily="18"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63534221"/>
                  </a:ext>
                </a:extLst>
              </a:tr>
              <a:tr h="494076">
                <a:tc>
                  <a:txBody>
                    <a:bodyPr/>
                    <a:lstStyle/>
                    <a:p>
                      <a:pPr algn="ctr" rtl="1">
                        <a:lnSpc>
                          <a:spcPct val="150000"/>
                        </a:lnSpc>
                        <a:spcAft>
                          <a:spcPts val="0"/>
                        </a:spcAft>
                      </a:pPr>
                      <a:r>
                        <a:rPr lang="en-US" sz="2000">
                          <a:effectLst/>
                          <a:cs typeface="B Mitra" panose="00000400000000000000" pitchFamily="2" charset="-78"/>
                        </a:rPr>
                        <a:t> </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ar-SA" sz="2000">
                          <a:effectLst/>
                          <a:cs typeface="B Mitra" panose="00000400000000000000" pitchFamily="2" charset="-78"/>
                        </a:rPr>
                        <a:t>مجموع(بدون احتساب هزینه پشتیبانی)</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fa-IR" sz="2000">
                          <a:effectLst/>
                          <a:cs typeface="B Mitra" panose="00000400000000000000" pitchFamily="2" charset="-78"/>
                        </a:rPr>
                        <a:t>۲۵۵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fa-IR" sz="2000">
                          <a:effectLst/>
                          <a:cs typeface="B Mitra" panose="00000400000000000000" pitchFamily="2" charset="-78"/>
                        </a:rPr>
                        <a:t>۳۸۵</a:t>
                      </a:r>
                      <a:r>
                        <a:rPr lang="en-US" sz="2000">
                          <a:effectLst/>
                          <a:cs typeface="B Mitra" panose="00000400000000000000" pitchFamily="2" charset="-78"/>
                        </a:rPr>
                        <a:t>,</a:t>
                      </a:r>
                      <a:r>
                        <a:rPr lang="fa-IR" sz="2000">
                          <a:effectLst/>
                          <a:cs typeface="B Mitra" panose="00000400000000000000" pitchFamily="2" charset="-78"/>
                        </a:rPr>
                        <a:t>۰۰۰</a:t>
                      </a:r>
                      <a:r>
                        <a:rPr lang="en-US" sz="2000">
                          <a:effectLst/>
                          <a:cs typeface="B Mitra" panose="00000400000000000000" pitchFamily="2" charset="-78"/>
                        </a:rPr>
                        <a:t>,</a:t>
                      </a:r>
                      <a:r>
                        <a:rPr lang="fa-IR" sz="2000">
                          <a:effectLst/>
                          <a:cs typeface="B Mitra" panose="00000400000000000000" pitchFamily="2" charset="-78"/>
                        </a:rPr>
                        <a:t>۰۰۰</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tc>
                  <a:txBody>
                    <a:bodyPr/>
                    <a:lstStyle/>
                    <a:p>
                      <a:pPr algn="ctr" rtl="1">
                        <a:lnSpc>
                          <a:spcPct val="150000"/>
                        </a:lnSpc>
                        <a:spcAft>
                          <a:spcPts val="0"/>
                        </a:spcAft>
                      </a:pPr>
                      <a:r>
                        <a:rPr lang="fa-IR" sz="2000" dirty="0">
                          <a:effectLst/>
                          <a:cs typeface="B Mitra" panose="00000400000000000000" pitchFamily="2" charset="-78"/>
                        </a:rPr>
                        <a:t>۶۷۰</a:t>
                      </a:r>
                      <a:r>
                        <a:rPr lang="en-US" sz="2000" dirty="0">
                          <a:effectLst/>
                          <a:cs typeface="B Mitra" panose="00000400000000000000" pitchFamily="2" charset="-78"/>
                        </a:rPr>
                        <a:t>,</a:t>
                      </a:r>
                      <a:r>
                        <a:rPr lang="fa-IR" sz="2000" dirty="0">
                          <a:effectLst/>
                          <a:cs typeface="B Mitra" panose="00000400000000000000" pitchFamily="2" charset="-78"/>
                        </a:rPr>
                        <a:t>۰۰۰</a:t>
                      </a:r>
                      <a:r>
                        <a:rPr lang="en-US" sz="2000" dirty="0">
                          <a:effectLst/>
                          <a:cs typeface="B Mitra" panose="00000400000000000000" pitchFamily="2" charset="-78"/>
                        </a:rPr>
                        <a:t>,</a:t>
                      </a:r>
                      <a:r>
                        <a:rPr lang="fa-IR" sz="2000" dirty="0">
                          <a:effectLst/>
                          <a:cs typeface="B Mitra" panose="00000400000000000000" pitchFamily="2" charset="-78"/>
                        </a:rPr>
                        <a:t>۰۰۰</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43547" marR="45661" marT="0" marB="0" anchor="ctr"/>
                </a:tc>
                <a:extLst>
                  <a:ext uri="{0D108BD9-81ED-4DB2-BD59-A6C34878D82A}">
                    <a16:rowId xmlns:a16="http://schemas.microsoft.com/office/drawing/2014/main" val="2165820280"/>
                  </a:ext>
                </a:extLst>
              </a:tr>
            </a:tbl>
          </a:graphicData>
        </a:graphic>
      </p:graphicFrame>
    </p:spTree>
    <p:extLst>
      <p:ext uri="{BB962C8B-B14F-4D97-AF65-F5344CB8AC3E}">
        <p14:creationId xmlns:p14="http://schemas.microsoft.com/office/powerpoint/2010/main" val="20123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زنجیره‌ی بلوکی</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Mitra" panose="00000400000000000000" pitchFamily="2" charset="-78"/>
              </a:rPr>
              <a:t>انواع الگوریتم توافق</a:t>
            </a:r>
          </a:p>
          <a:p>
            <a:pPr lvl="1" algn="r" rtl="1"/>
            <a:r>
              <a:rPr lang="en-US" b="1" i="1" dirty="0"/>
              <a:t> </a:t>
            </a:r>
            <a:r>
              <a:rPr lang="fa-IR" sz="2800" dirty="0">
                <a:cs typeface="B Mitra" panose="00000400000000000000" pitchFamily="2" charset="-78"/>
              </a:rPr>
              <a:t>الگوریتم تحمل خطای بیزانس</a:t>
            </a:r>
            <a:endParaRPr lang="en-US" sz="2800" dirty="0">
              <a:cs typeface="B Mitra" panose="00000400000000000000" pitchFamily="2" charset="-78"/>
            </a:endParaRPr>
          </a:p>
          <a:p>
            <a:pPr lvl="1" algn="r" rtl="1"/>
            <a:r>
              <a:rPr lang="fa-IR" sz="2800" dirty="0">
                <a:cs typeface="B Mitra" panose="00000400000000000000" pitchFamily="2" charset="-78"/>
              </a:rPr>
              <a:t>گواه اثبات کار</a:t>
            </a:r>
            <a:endParaRPr lang="en-US" sz="2800" dirty="0">
              <a:cs typeface="B Mitra" panose="00000400000000000000" pitchFamily="2" charset="-78"/>
            </a:endParaRPr>
          </a:p>
          <a:p>
            <a:pPr lvl="1" algn="r" rtl="1"/>
            <a:r>
              <a:rPr lang="fa-IR" sz="2800" dirty="0">
                <a:cs typeface="B Mitra" panose="00000400000000000000" pitchFamily="2" charset="-78"/>
              </a:rPr>
              <a:t>گواه اثبات سهام</a:t>
            </a:r>
            <a:endParaRPr lang="en-US" sz="2800" dirty="0">
              <a:cs typeface="B Mitra" panose="00000400000000000000" pitchFamily="2" charset="-78"/>
            </a:endParaRPr>
          </a:p>
          <a:p>
            <a:pPr lvl="1" algn="r" rtl="1"/>
            <a:r>
              <a:rPr lang="fa-IR" sz="2800" dirty="0">
                <a:cs typeface="B Mitra" panose="00000400000000000000" pitchFamily="2" charset="-78"/>
              </a:rPr>
              <a:t>الگوریتم اثبات سهام وکالتی</a:t>
            </a:r>
            <a:endParaRPr lang="en-US" sz="2800" dirty="0">
              <a:cs typeface="B Mitra" panose="00000400000000000000" pitchFamily="2" charset="-78"/>
            </a:endParaRPr>
          </a:p>
          <a:p>
            <a:pPr lvl="1" algn="r" rtl="1"/>
            <a:r>
              <a:rPr lang="fa-IR" sz="2800" dirty="0">
                <a:cs typeface="B Mitra" panose="00000400000000000000" pitchFamily="2" charset="-78"/>
              </a:rPr>
              <a:t>الگوریتم توافق اثبات فعالیت</a:t>
            </a:r>
            <a:endParaRPr lang="en-US" sz="2800" dirty="0">
              <a:cs typeface="B Mitra" panose="00000400000000000000" pitchFamily="2" charset="-78"/>
            </a:endParaRPr>
          </a:p>
          <a:p>
            <a:pPr lvl="1" algn="r" rtl="1"/>
            <a:r>
              <a:rPr lang="fa-IR" sz="2800" dirty="0">
                <a:cs typeface="B Mitra" panose="00000400000000000000" pitchFamily="2" charset="-78"/>
              </a:rPr>
              <a:t>الگوریتم توافق اثبات سوزاندن</a:t>
            </a:r>
            <a:endParaRPr lang="en-US" sz="2800" dirty="0">
              <a:cs typeface="B Mitra" panose="00000400000000000000" pitchFamily="2" charset="-78"/>
            </a:endParaRPr>
          </a:p>
          <a:p>
            <a:pPr lvl="1" algn="r" rtl="1"/>
            <a:r>
              <a:rPr lang="fa-IR" sz="2800" dirty="0">
                <a:cs typeface="B Mitra" panose="00000400000000000000" pitchFamily="2" charset="-78"/>
              </a:rPr>
              <a:t>الگوریتم توافق اثبات ظرفیت</a:t>
            </a:r>
            <a:endParaRPr lang="en-US" sz="2800" dirty="0">
              <a:cs typeface="B Mitra" panose="00000400000000000000" pitchFamily="2" charset="-78"/>
            </a:endParaRPr>
          </a:p>
          <a:p>
            <a:pPr lvl="1" algn="r" rtl="1"/>
            <a:endParaRPr lang="en-US" sz="2800" dirty="0">
              <a:cs typeface="B Mitra" panose="00000400000000000000" pitchFamily="2" charset="-78"/>
            </a:endParaRPr>
          </a:p>
        </p:txBody>
      </p:sp>
    </p:spTree>
    <p:extLst>
      <p:ext uri="{BB962C8B-B14F-4D97-AF65-F5344CB8AC3E}">
        <p14:creationId xmlns:p14="http://schemas.microsoft.com/office/powerpoint/2010/main" val="120720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زنجیره‌ی بلوکی</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b="1" dirty="0">
                <a:cs typeface="B Mitra" panose="00000400000000000000" pitchFamily="2" charset="-78"/>
              </a:rPr>
              <a:t>انواع گوناگون زنجیره‌ی بلوکی</a:t>
            </a:r>
          </a:p>
          <a:p>
            <a:pPr lvl="1" algn="r" rtl="1"/>
            <a:r>
              <a:rPr lang="fa-IR" sz="3600" dirty="0">
                <a:cs typeface="B Mitra" panose="00000400000000000000" pitchFamily="2" charset="-78"/>
              </a:rPr>
              <a:t>زنجیره‌ی عمومی </a:t>
            </a:r>
          </a:p>
          <a:p>
            <a:pPr lvl="1" algn="r" rtl="1"/>
            <a:r>
              <a:rPr lang="fa-IR" sz="3600" dirty="0">
                <a:cs typeface="B Mitra" panose="00000400000000000000" pitchFamily="2" charset="-78"/>
              </a:rPr>
              <a:t>زنجیره‌ی خصوصی</a:t>
            </a:r>
          </a:p>
          <a:p>
            <a:pPr lvl="1" algn="r" rtl="1"/>
            <a:r>
              <a:rPr lang="fa-IR" sz="3600" dirty="0">
                <a:cs typeface="B Mitra" panose="00000400000000000000" pitchFamily="2" charset="-78"/>
              </a:rPr>
              <a:t>زنجیره‌ی بلوکی کنسرسیوم</a:t>
            </a:r>
          </a:p>
          <a:p>
            <a:pPr lvl="1" algn="r" rtl="1"/>
            <a:r>
              <a:rPr lang="fa-IR" sz="3600" dirty="0">
                <a:cs typeface="B Mitra" panose="00000400000000000000" pitchFamily="2" charset="-78"/>
              </a:rPr>
              <a:t>زنجیره‌ی بلوکی ترکیبی</a:t>
            </a:r>
            <a:endParaRPr lang="en-US" sz="3600" dirty="0">
              <a:cs typeface="B Mitra" panose="00000400000000000000" pitchFamily="2" charset="-78"/>
            </a:endParaRPr>
          </a:p>
          <a:p>
            <a:r>
              <a:rPr lang="en-US" dirty="0">
                <a:cs typeface="B Mitra" panose="00000400000000000000" pitchFamily="2" charset="-78"/>
              </a:rPr>
              <a:t>Hybrid</a:t>
            </a:r>
          </a:p>
          <a:p>
            <a:pPr algn="r" rtl="1"/>
            <a:endParaRPr lang="en-US" sz="2800" dirty="0">
              <a:cs typeface="B Mitra" panose="00000400000000000000" pitchFamily="2" charset="-78"/>
            </a:endParaRPr>
          </a:p>
        </p:txBody>
      </p:sp>
    </p:spTree>
    <p:extLst>
      <p:ext uri="{BB962C8B-B14F-4D97-AF65-F5344CB8AC3E}">
        <p14:creationId xmlns:p14="http://schemas.microsoft.com/office/powerpoint/2010/main" val="52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قراردادهای هوشمند</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Mitra" panose="00000400000000000000" pitchFamily="2" charset="-78"/>
              </a:rPr>
              <a:t>قرارداد هوشمند یک کد برنامه نویسی است که در بستر زنجیره‌ی بلوکی پیاده‌سازی می‌شود تا در صورت اتفاق افتادن دادن یک سری شرایط، دستورات خاصی را که برنامه نویس به آن‌ داده است، اجرا کند. </a:t>
            </a:r>
          </a:p>
          <a:p>
            <a:pPr algn="r" rtl="1"/>
            <a:r>
              <a:rPr lang="fa-IR" dirty="0">
                <a:cs typeface="B Mitra" panose="00000400000000000000" pitchFamily="2" charset="-78"/>
              </a:rPr>
              <a:t>قرارداد هوشمند، پروتکلی برای تنظیم قراردادها است که با استفاده از اطلاعات مربوط به شرایط قرار داد، تمامی اقدامات پیش‌بینی شده در آن را به صورت خودکار انجام می‌دهد. </a:t>
            </a:r>
          </a:p>
          <a:p>
            <a:pPr algn="r" rtl="1"/>
            <a:r>
              <a:rPr lang="fa-IR" dirty="0">
                <a:cs typeface="B Mitra" panose="00000400000000000000" pitchFamily="2" charset="-78"/>
              </a:rPr>
              <a:t>این نوع از قراردادها، اجازه‌ انجام تراکنش‌های معتبر را بدون دخالت اشخاص دیگر فراهم می‌کنند.</a:t>
            </a:r>
          </a:p>
          <a:p>
            <a:pPr algn="r" rtl="1"/>
            <a:r>
              <a:rPr lang="fa-IR" dirty="0">
                <a:cs typeface="B Mitra" panose="00000400000000000000" pitchFamily="2" charset="-78"/>
              </a:rPr>
              <a:t>قراردادهای هوشمند، در واقع پروتکلی کامپیوتری هستند که برای تسهیل، تأیید و یا اجرای یک مذاکره به صورت دیجیتالی در نظر گرفته می‌شوند. </a:t>
            </a:r>
          </a:p>
          <a:p>
            <a:pPr algn="r" rtl="1"/>
            <a:r>
              <a:rPr lang="fa-IR" dirty="0">
                <a:cs typeface="B Mitra" panose="00000400000000000000" pitchFamily="2" charset="-78"/>
              </a:rPr>
              <a:t>علاوه بر این، تراکنش‌ها در این روند قابل‌ ردیابی و برگشت‌ناپذیر هستند. </a:t>
            </a:r>
            <a:endParaRPr lang="en-US" sz="2800" dirty="0">
              <a:cs typeface="B Mitra" panose="00000400000000000000" pitchFamily="2" charset="-78"/>
            </a:endParaRPr>
          </a:p>
        </p:txBody>
      </p:sp>
    </p:spTree>
    <p:extLst>
      <p:ext uri="{BB962C8B-B14F-4D97-AF65-F5344CB8AC3E}">
        <p14:creationId xmlns:p14="http://schemas.microsoft.com/office/powerpoint/2010/main" val="65815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cs typeface="B Titr" panose="00000700000000000000" pitchFamily="2" charset="-78"/>
              </a:rPr>
              <a:t>فناوری‌های کلیدی: قراردادهای هوشمند</a:t>
            </a:r>
            <a:endParaRPr lang="en-US" sz="3200" dirty="0">
              <a:cs typeface="B Titr" panose="00000700000000000000" pitchFamily="2" charset="-78"/>
            </a:endParaRPr>
          </a:p>
        </p:txBody>
      </p:sp>
      <p:sp>
        <p:nvSpPr>
          <p:cNvPr id="3" name="Content Placeholder 2"/>
          <p:cNvSpPr>
            <a:spLocks noGrp="1"/>
          </p:cNvSpPr>
          <p:nvPr>
            <p:ph idx="1"/>
          </p:nvPr>
        </p:nvSpPr>
        <p:spPr>
          <a:xfrm>
            <a:off x="838200" y="1825625"/>
            <a:ext cx="10515600" cy="753802"/>
          </a:xfrm>
        </p:spPr>
        <p:txBody>
          <a:bodyPr/>
          <a:lstStyle/>
          <a:p>
            <a:pPr marL="0" indent="0" algn="ctr" rtl="1">
              <a:buNone/>
            </a:pPr>
            <a:r>
              <a:rPr lang="fa-IR" b="1" dirty="0">
                <a:cs typeface="B Mitra" panose="00000400000000000000" pitchFamily="2" charset="-78"/>
              </a:rPr>
              <a:t>قرارداد هوشمند در مقابل  قرارداد معمولی </a:t>
            </a:r>
          </a:p>
          <a:p>
            <a:pPr marL="0" indent="0" algn="r" rtl="1">
              <a:buNone/>
            </a:pPr>
            <a:endParaRPr lang="en-US" sz="2800" b="1" dirty="0">
              <a:cs typeface="B Mitra" panose="00000400000000000000" pitchFamily="2" charset="-78"/>
            </a:endParaRPr>
          </a:p>
        </p:txBody>
      </p:sp>
      <p:pic>
        <p:nvPicPr>
          <p:cNvPr id="4" name="Picture 3" descr="تفاوت قرارداد هوشمند و قرار سنتی"/>
          <p:cNvPicPr/>
          <p:nvPr/>
        </p:nvPicPr>
        <p:blipFill rotWithShape="1">
          <a:blip r:embed="rId2" cstate="print">
            <a:extLst>
              <a:ext uri="{28A0092B-C50C-407E-A947-70E740481C1C}">
                <a14:useLocalDpi xmlns:a14="http://schemas.microsoft.com/office/drawing/2010/main" val="0"/>
              </a:ext>
            </a:extLst>
          </a:blip>
          <a:srcRect t="11873" b="56849"/>
          <a:stretch/>
        </p:blipFill>
        <p:spPr bwMode="auto">
          <a:xfrm>
            <a:off x="6301105" y="2849301"/>
            <a:ext cx="5890895" cy="201739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9760915" y="5510476"/>
            <a:ext cx="1199367"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Mitra" panose="00000400000000000000" pitchFamily="2" charset="-78"/>
              </a:rPr>
              <a:t>قرارداد سنتی</a:t>
            </a:r>
            <a:endParaRPr lang="en-US" b="1"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40530" y="2879146"/>
            <a:ext cx="5041900" cy="1987550"/>
          </a:xfrm>
          <a:prstGeom prst="rect">
            <a:avLst/>
          </a:prstGeom>
          <a:noFill/>
          <a:ln>
            <a:noFill/>
          </a:ln>
        </p:spPr>
      </p:pic>
      <p:sp>
        <p:nvSpPr>
          <p:cNvPr id="7" name="Rectangle 6"/>
          <p:cNvSpPr/>
          <p:nvPr/>
        </p:nvSpPr>
        <p:spPr>
          <a:xfrm>
            <a:off x="2165616" y="5325810"/>
            <a:ext cx="1391728" cy="369332"/>
          </a:xfrm>
          <a:prstGeom prst="rect">
            <a:avLst/>
          </a:prstGeom>
        </p:spPr>
        <p:txBody>
          <a:bodyPr wrap="none">
            <a:spAutoFit/>
          </a:bodyPr>
          <a:lstStyle/>
          <a:p>
            <a:r>
              <a:rPr lang="ar-SA" b="1" dirty="0">
                <a:latin typeface="Calibri" panose="020F0502020204030204" pitchFamily="34" charset="0"/>
                <a:ea typeface="Calibri" panose="020F0502020204030204" pitchFamily="34" charset="0"/>
                <a:cs typeface="B Mitra" panose="00000400000000000000" pitchFamily="2" charset="-78"/>
              </a:rPr>
              <a:t>قرارداد هوشمند</a:t>
            </a:r>
            <a:endParaRPr lang="en-US" b="1" dirty="0"/>
          </a:p>
        </p:txBody>
      </p:sp>
    </p:spTree>
    <p:extLst>
      <p:ext uri="{BB962C8B-B14F-4D97-AF65-F5344CB8AC3E}">
        <p14:creationId xmlns:p14="http://schemas.microsoft.com/office/powerpoint/2010/main" val="407176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949"/>
            <a:ext cx="10515600" cy="767639"/>
          </a:xfrm>
        </p:spPr>
        <p:txBody>
          <a:bodyPr>
            <a:normAutofit/>
          </a:bodyPr>
          <a:lstStyle/>
          <a:p>
            <a:pPr algn="r" rtl="1"/>
            <a:r>
              <a:rPr lang="fa-IR" sz="3200" dirty="0">
                <a:cs typeface="B Titr" panose="00000700000000000000" pitchFamily="2" charset="-78"/>
              </a:rPr>
              <a:t>فناوری‌های کلیدی: قراردادهای هوشمند</a:t>
            </a:r>
            <a:endParaRPr lang="en-US" sz="3200" dirty="0">
              <a:cs typeface="B Titr" panose="00000700000000000000" pitchFamily="2" charset="-78"/>
            </a:endParaRPr>
          </a:p>
        </p:txBody>
      </p:sp>
      <p:sp>
        <p:nvSpPr>
          <p:cNvPr id="3" name="Content Placeholder 2"/>
          <p:cNvSpPr>
            <a:spLocks noGrp="1"/>
          </p:cNvSpPr>
          <p:nvPr>
            <p:ph idx="1"/>
          </p:nvPr>
        </p:nvSpPr>
        <p:spPr>
          <a:xfrm>
            <a:off x="838200" y="1103834"/>
            <a:ext cx="10515600" cy="753802"/>
          </a:xfrm>
        </p:spPr>
        <p:txBody>
          <a:bodyPr/>
          <a:lstStyle/>
          <a:p>
            <a:pPr marL="0" indent="0" algn="ctr" rtl="1">
              <a:buNone/>
            </a:pPr>
            <a:r>
              <a:rPr lang="fa-IR" b="1" dirty="0">
                <a:cs typeface="B Mitra" panose="00000400000000000000" pitchFamily="2" charset="-78"/>
              </a:rPr>
              <a:t>ویژگی‌های قرارداد هوشمند</a:t>
            </a:r>
          </a:p>
          <a:p>
            <a:pPr marL="0" indent="0" algn="r" rtl="1">
              <a:buNone/>
            </a:pPr>
            <a:endParaRPr lang="en-US" sz="2800" b="1" dirty="0">
              <a:cs typeface="B Mitra"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3629276299"/>
              </p:ext>
            </p:extLst>
          </p:nvPr>
        </p:nvGraphicFramePr>
        <p:xfrm>
          <a:off x="3671249" y="1857636"/>
          <a:ext cx="4494662" cy="4393038"/>
        </p:xfrm>
        <a:graphic>
          <a:graphicData uri="http://schemas.openxmlformats.org/drawingml/2006/table">
            <a:tbl>
              <a:tblPr rtl="1" firstRow="1" firstCol="1" bandRow="1">
                <a:tableStyleId>{00A15C55-8517-42AA-B614-E9B94910E393}</a:tableStyleId>
              </a:tblPr>
              <a:tblGrid>
                <a:gridCol w="4494662">
                  <a:extLst>
                    <a:ext uri="{9D8B030D-6E8A-4147-A177-3AD203B41FA5}">
                      <a16:colId xmlns:a16="http://schemas.microsoft.com/office/drawing/2014/main" val="9527246"/>
                    </a:ext>
                  </a:extLst>
                </a:gridCol>
              </a:tblGrid>
              <a:tr h="716830">
                <a:tc>
                  <a:txBody>
                    <a:bodyPr/>
                    <a:lstStyle/>
                    <a:p>
                      <a:pPr algn="ctr" rtl="1">
                        <a:lnSpc>
                          <a:spcPct val="150000"/>
                        </a:lnSpc>
                        <a:spcAft>
                          <a:spcPts val="0"/>
                        </a:spcAft>
                        <a:tabLst>
                          <a:tab pos="3257550" algn="ctr"/>
                        </a:tabLst>
                      </a:pPr>
                      <a:r>
                        <a:rPr lang="fa-IR" sz="2400" dirty="0">
                          <a:effectLst/>
                          <a:cs typeface="B Mitra" panose="00000400000000000000" pitchFamily="2" charset="-78"/>
                        </a:rPr>
                        <a:t>امنیت</a:t>
                      </a:r>
                      <a:endParaRPr lang="en-US" sz="2400" dirty="0">
                        <a:solidFill>
                          <a:srgbClr val="000000"/>
                        </a:solidFill>
                        <a:effectLst/>
                        <a:latin typeface="Calibri" panose="020F0502020204030204" pitchFamily="34" charset="0"/>
                        <a:ea typeface="Calibri" panose="020F0502020204030204" pitchFamily="34" charset="0"/>
                        <a:cs typeface="B Mitra" panose="00000400000000000000" pitchFamily="2" charset="-78"/>
                      </a:endParaRPr>
                    </a:p>
                  </a:txBody>
                  <a:tcPr marL="27424" marR="27424" marT="0" marB="0" anchor="ctr"/>
                </a:tc>
                <a:extLst>
                  <a:ext uri="{0D108BD9-81ED-4DB2-BD59-A6C34878D82A}">
                    <a16:rowId xmlns:a16="http://schemas.microsoft.com/office/drawing/2014/main" val="1763135256"/>
                  </a:ext>
                </a:extLst>
              </a:tr>
              <a:tr h="716830">
                <a:tc>
                  <a:txBody>
                    <a:bodyPr/>
                    <a:lstStyle/>
                    <a:p>
                      <a:pPr algn="ctr" rtl="1">
                        <a:lnSpc>
                          <a:spcPct val="150000"/>
                        </a:lnSpc>
                        <a:spcAft>
                          <a:spcPts val="0"/>
                        </a:spcAft>
                        <a:tabLst>
                          <a:tab pos="3257550" algn="ctr"/>
                        </a:tabLst>
                      </a:pPr>
                      <a:r>
                        <a:rPr lang="fa-IR" sz="2400" dirty="0">
                          <a:effectLst/>
                          <a:cs typeface="B Mitra" panose="00000400000000000000" pitchFamily="2" charset="-78"/>
                        </a:rPr>
                        <a:t>سرعت و صرفه‌جویی در زمان</a:t>
                      </a:r>
                      <a:endParaRPr lang="en-US" sz="2400" dirty="0">
                        <a:effectLst/>
                        <a:cs typeface="B Mitra" panose="00000400000000000000" pitchFamily="2" charset="-78"/>
                      </a:endParaRPr>
                    </a:p>
                  </a:txBody>
                  <a:tcPr marL="27424" marR="27424" marT="0" marB="0" anchor="ctr"/>
                </a:tc>
                <a:extLst>
                  <a:ext uri="{0D108BD9-81ED-4DB2-BD59-A6C34878D82A}">
                    <a16:rowId xmlns:a16="http://schemas.microsoft.com/office/drawing/2014/main" val="2758161680"/>
                  </a:ext>
                </a:extLst>
              </a:tr>
              <a:tr h="716830">
                <a:tc>
                  <a:txBody>
                    <a:bodyPr/>
                    <a:lstStyle/>
                    <a:p>
                      <a:pPr algn="ctr" rtl="1">
                        <a:lnSpc>
                          <a:spcPct val="150000"/>
                        </a:lnSpc>
                        <a:spcAft>
                          <a:spcPts val="0"/>
                        </a:spcAft>
                        <a:tabLst>
                          <a:tab pos="3257550" algn="ctr"/>
                        </a:tabLst>
                      </a:pPr>
                      <a:r>
                        <a:rPr lang="fa-IR" sz="2400" dirty="0">
                          <a:effectLst/>
                          <a:cs typeface="B Mitra" panose="00000400000000000000" pitchFamily="2" charset="-78"/>
                        </a:rPr>
                        <a:t>استاندارد‌سازی</a:t>
                      </a:r>
                      <a:endParaRPr lang="en-US" sz="2400" dirty="0">
                        <a:solidFill>
                          <a:srgbClr val="000000"/>
                        </a:solidFill>
                        <a:effectLst/>
                        <a:latin typeface="Calibri" panose="020F0502020204030204" pitchFamily="34" charset="0"/>
                        <a:ea typeface="Calibri" panose="020F0502020204030204" pitchFamily="34" charset="0"/>
                        <a:cs typeface="B Mitra" panose="00000400000000000000" pitchFamily="2" charset="-78"/>
                      </a:endParaRPr>
                    </a:p>
                  </a:txBody>
                  <a:tcPr marL="27424" marR="27424" marT="0" marB="0" anchor="ctr"/>
                </a:tc>
                <a:extLst>
                  <a:ext uri="{0D108BD9-81ED-4DB2-BD59-A6C34878D82A}">
                    <a16:rowId xmlns:a16="http://schemas.microsoft.com/office/drawing/2014/main" val="1634181296"/>
                  </a:ext>
                </a:extLst>
              </a:tr>
              <a:tr h="716830">
                <a:tc>
                  <a:txBody>
                    <a:bodyPr/>
                    <a:lstStyle/>
                    <a:p>
                      <a:pPr algn="ctr" rtl="1">
                        <a:lnSpc>
                          <a:spcPct val="150000"/>
                        </a:lnSpc>
                        <a:spcAft>
                          <a:spcPts val="0"/>
                        </a:spcAft>
                        <a:tabLst>
                          <a:tab pos="3257550" algn="ctr"/>
                        </a:tabLst>
                      </a:pPr>
                      <a:r>
                        <a:rPr lang="fa-IR" sz="2400" dirty="0">
                          <a:effectLst/>
                          <a:cs typeface="B Mitra" panose="00000400000000000000" pitchFamily="2" charset="-78"/>
                        </a:rPr>
                        <a:t>استقلال</a:t>
                      </a:r>
                      <a:endParaRPr lang="en-US" sz="2400" dirty="0">
                        <a:solidFill>
                          <a:srgbClr val="000000"/>
                        </a:solidFill>
                        <a:effectLst/>
                        <a:latin typeface="Calibri" panose="020F0502020204030204" pitchFamily="34" charset="0"/>
                        <a:ea typeface="Calibri" panose="020F0502020204030204" pitchFamily="34" charset="0"/>
                        <a:cs typeface="B Mitra" panose="00000400000000000000" pitchFamily="2" charset="-78"/>
                      </a:endParaRPr>
                    </a:p>
                  </a:txBody>
                  <a:tcPr marL="27424" marR="27424" marT="0" marB="0" anchor="ctr"/>
                </a:tc>
                <a:extLst>
                  <a:ext uri="{0D108BD9-81ED-4DB2-BD59-A6C34878D82A}">
                    <a16:rowId xmlns:a16="http://schemas.microsoft.com/office/drawing/2014/main" val="2181081763"/>
                  </a:ext>
                </a:extLst>
              </a:tr>
              <a:tr h="679154">
                <a:tc>
                  <a:txBody>
                    <a:bodyPr/>
                    <a:lstStyle/>
                    <a:p>
                      <a:pPr algn="ctr" rtl="1">
                        <a:lnSpc>
                          <a:spcPct val="150000"/>
                        </a:lnSpc>
                        <a:spcAft>
                          <a:spcPts val="0"/>
                        </a:spcAft>
                        <a:tabLst>
                          <a:tab pos="3257550" algn="ctr"/>
                        </a:tabLst>
                      </a:pPr>
                      <a:r>
                        <a:rPr lang="fa-IR" sz="2400" dirty="0">
                          <a:effectLst/>
                          <a:cs typeface="B Mitra" panose="00000400000000000000" pitchFamily="2" charset="-78"/>
                        </a:rPr>
                        <a:t>اعتماد</a:t>
                      </a:r>
                      <a:endParaRPr lang="en-US" sz="2400" dirty="0">
                        <a:solidFill>
                          <a:srgbClr val="000000"/>
                        </a:solidFill>
                        <a:effectLst/>
                        <a:latin typeface="Calibri" panose="020F0502020204030204" pitchFamily="34" charset="0"/>
                        <a:ea typeface="Calibri" panose="020F0502020204030204" pitchFamily="34" charset="0"/>
                        <a:cs typeface="B Mitra" panose="00000400000000000000" pitchFamily="2" charset="-78"/>
                      </a:endParaRPr>
                    </a:p>
                  </a:txBody>
                  <a:tcPr marL="27424" marR="27424" marT="0" marB="0" anchor="ctr"/>
                </a:tc>
                <a:extLst>
                  <a:ext uri="{0D108BD9-81ED-4DB2-BD59-A6C34878D82A}">
                    <a16:rowId xmlns:a16="http://schemas.microsoft.com/office/drawing/2014/main" val="2832919102"/>
                  </a:ext>
                </a:extLst>
              </a:tr>
              <a:tr h="846564">
                <a:tc>
                  <a:txBody>
                    <a:bodyPr/>
                    <a:lstStyle/>
                    <a:p>
                      <a:pPr marL="0" indent="0" algn="ctr" rtl="1">
                        <a:lnSpc>
                          <a:spcPct val="150000"/>
                        </a:lnSpc>
                        <a:spcAft>
                          <a:spcPts val="0"/>
                        </a:spcAft>
                        <a:tabLst>
                          <a:tab pos="3257550" algn="ctr"/>
                        </a:tabLst>
                      </a:pPr>
                      <a:r>
                        <a:rPr lang="fa-IR" sz="2400" dirty="0">
                          <a:effectLst/>
                          <a:cs typeface="B Mitra" panose="00000400000000000000" pitchFamily="2" charset="-78"/>
                        </a:rPr>
                        <a:t>صرفه‌جویی در هزینه‌ها</a:t>
                      </a:r>
                      <a:endParaRPr lang="en-US" sz="2400" dirty="0">
                        <a:solidFill>
                          <a:srgbClr val="000000"/>
                        </a:solidFill>
                        <a:effectLst/>
                        <a:latin typeface="Calibri" panose="020F0502020204030204" pitchFamily="34" charset="0"/>
                        <a:ea typeface="Calibri" panose="020F0502020204030204" pitchFamily="34" charset="0"/>
                        <a:cs typeface="B Mitra" panose="00000400000000000000" pitchFamily="2" charset="-78"/>
                      </a:endParaRPr>
                    </a:p>
                  </a:txBody>
                  <a:tcPr marL="27424" marR="27424" marT="0" marB="0" anchor="ctr"/>
                </a:tc>
                <a:extLst>
                  <a:ext uri="{0D108BD9-81ED-4DB2-BD59-A6C34878D82A}">
                    <a16:rowId xmlns:a16="http://schemas.microsoft.com/office/drawing/2014/main" val="4133437738"/>
                  </a:ext>
                </a:extLst>
              </a:tr>
            </a:tbl>
          </a:graphicData>
        </a:graphic>
      </p:graphicFrame>
    </p:spTree>
    <p:extLst>
      <p:ext uri="{BB962C8B-B14F-4D97-AF65-F5344CB8AC3E}">
        <p14:creationId xmlns:p14="http://schemas.microsoft.com/office/powerpoint/2010/main" val="286403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949"/>
            <a:ext cx="10515600" cy="767639"/>
          </a:xfrm>
        </p:spPr>
        <p:txBody>
          <a:bodyPr>
            <a:normAutofit/>
          </a:bodyPr>
          <a:lstStyle/>
          <a:p>
            <a:pPr algn="r" rtl="1"/>
            <a:r>
              <a:rPr lang="fa-IR" sz="3200" dirty="0">
                <a:cs typeface="B Titr" panose="00000700000000000000" pitchFamily="2" charset="-78"/>
              </a:rPr>
              <a:t>فناوری‌های کلیدی: قراردادهای هوشمند</a:t>
            </a:r>
            <a:endParaRPr lang="en-US" sz="3200" dirty="0">
              <a:cs typeface="B Titr" panose="00000700000000000000" pitchFamily="2" charset="-78"/>
            </a:endParaRPr>
          </a:p>
        </p:txBody>
      </p:sp>
      <p:sp>
        <p:nvSpPr>
          <p:cNvPr id="3" name="Content Placeholder 2"/>
          <p:cNvSpPr>
            <a:spLocks noGrp="1"/>
          </p:cNvSpPr>
          <p:nvPr>
            <p:ph idx="1"/>
          </p:nvPr>
        </p:nvSpPr>
        <p:spPr>
          <a:xfrm>
            <a:off x="838200" y="1103834"/>
            <a:ext cx="10515600" cy="753802"/>
          </a:xfrm>
        </p:spPr>
        <p:txBody>
          <a:bodyPr/>
          <a:lstStyle/>
          <a:p>
            <a:pPr marL="0" indent="0" algn="ctr" rtl="1">
              <a:buNone/>
            </a:pPr>
            <a:r>
              <a:rPr lang="fa-IR" b="1" dirty="0">
                <a:cs typeface="B Mitra" panose="00000400000000000000" pitchFamily="2" charset="-78"/>
              </a:rPr>
              <a:t>مشکلات پیش روی قراردادهای هوشمند</a:t>
            </a:r>
            <a:endParaRPr lang="en-US" sz="2800" b="1" dirty="0">
              <a:cs typeface="B Mitra"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531803176"/>
              </p:ext>
            </p:extLst>
          </p:nvPr>
        </p:nvGraphicFramePr>
        <p:xfrm>
          <a:off x="3671249" y="1857637"/>
          <a:ext cx="4494662" cy="4679640"/>
        </p:xfrm>
        <a:graphic>
          <a:graphicData uri="http://schemas.openxmlformats.org/drawingml/2006/table">
            <a:tbl>
              <a:tblPr rtl="1" firstRow="1" firstCol="1" bandRow="1">
                <a:tableStyleId>{00A15C55-8517-42AA-B614-E9B94910E393}</a:tableStyleId>
              </a:tblPr>
              <a:tblGrid>
                <a:gridCol w="4494662">
                  <a:extLst>
                    <a:ext uri="{9D8B030D-6E8A-4147-A177-3AD203B41FA5}">
                      <a16:colId xmlns:a16="http://schemas.microsoft.com/office/drawing/2014/main" val="9527246"/>
                    </a:ext>
                  </a:extLst>
                </a:gridCol>
              </a:tblGrid>
              <a:tr h="1185487">
                <a:tc>
                  <a:txBody>
                    <a:bodyPr/>
                    <a:lstStyle/>
                    <a:p>
                      <a:pPr algn="ctr" rtl="1">
                        <a:lnSpc>
                          <a:spcPct val="150000"/>
                        </a:lnSpc>
                        <a:spcAft>
                          <a:spcPts val="0"/>
                        </a:spcAft>
                        <a:tabLst>
                          <a:tab pos="3257550" algn="ctr"/>
                        </a:tabLst>
                      </a:pPr>
                      <a:r>
                        <a:rPr lang="fa-IR" sz="2800" b="1" kern="1200" dirty="0">
                          <a:solidFill>
                            <a:schemeClr val="lt1"/>
                          </a:solidFill>
                          <a:effectLst/>
                          <a:latin typeface="+mn-lt"/>
                          <a:ea typeface="+mn-ea"/>
                          <a:cs typeface="B Mitra" panose="00000400000000000000" pitchFamily="2" charset="-78"/>
                        </a:rPr>
                        <a:t>عامل انسانی</a:t>
                      </a:r>
                      <a:endParaRPr lang="en-US" sz="2800" b="1" kern="1200" dirty="0">
                        <a:solidFill>
                          <a:schemeClr val="lt1"/>
                        </a:solidFill>
                        <a:effectLst/>
                        <a:latin typeface="+mn-lt"/>
                        <a:ea typeface="+mn-ea"/>
                        <a:cs typeface="B Mitra" panose="00000400000000000000" pitchFamily="2" charset="-78"/>
                      </a:endParaRPr>
                    </a:p>
                  </a:txBody>
                  <a:tcPr marL="68580" marR="68580" marT="0" marB="0" anchor="ctr"/>
                </a:tc>
                <a:extLst>
                  <a:ext uri="{0D108BD9-81ED-4DB2-BD59-A6C34878D82A}">
                    <a16:rowId xmlns:a16="http://schemas.microsoft.com/office/drawing/2014/main" val="2758161680"/>
                  </a:ext>
                </a:extLst>
              </a:tr>
              <a:tr h="1185487">
                <a:tc>
                  <a:txBody>
                    <a:bodyPr/>
                    <a:lstStyle/>
                    <a:p>
                      <a:pPr algn="ctr" rtl="1">
                        <a:lnSpc>
                          <a:spcPct val="150000"/>
                        </a:lnSpc>
                        <a:spcAft>
                          <a:spcPts val="0"/>
                        </a:spcAft>
                        <a:tabLst>
                          <a:tab pos="3257550" algn="ctr"/>
                        </a:tabLst>
                      </a:pPr>
                      <a:r>
                        <a:rPr lang="fa-IR" sz="2800" b="1" kern="1200" dirty="0">
                          <a:solidFill>
                            <a:schemeClr val="lt1"/>
                          </a:solidFill>
                          <a:effectLst/>
                          <a:latin typeface="+mn-lt"/>
                          <a:ea typeface="+mn-ea"/>
                          <a:cs typeface="B Mitra" panose="00000400000000000000" pitchFamily="2" charset="-78"/>
                        </a:rPr>
                        <a:t>عامل استعلام</a:t>
                      </a:r>
                      <a:endParaRPr lang="en-US" sz="2800" b="1" kern="1200" dirty="0">
                        <a:solidFill>
                          <a:schemeClr val="lt1"/>
                        </a:solidFill>
                        <a:effectLst/>
                        <a:latin typeface="+mn-lt"/>
                        <a:ea typeface="+mn-ea"/>
                        <a:cs typeface="B Mitra" panose="00000400000000000000" pitchFamily="2" charset="-78"/>
                      </a:endParaRPr>
                    </a:p>
                  </a:txBody>
                  <a:tcPr marL="68580" marR="68580" marT="0" marB="0" anchor="ctr"/>
                </a:tc>
                <a:extLst>
                  <a:ext uri="{0D108BD9-81ED-4DB2-BD59-A6C34878D82A}">
                    <a16:rowId xmlns:a16="http://schemas.microsoft.com/office/drawing/2014/main" val="1634181296"/>
                  </a:ext>
                </a:extLst>
              </a:tr>
              <a:tr h="1185487">
                <a:tc>
                  <a:txBody>
                    <a:bodyPr/>
                    <a:lstStyle/>
                    <a:p>
                      <a:pPr algn="ctr" rtl="1">
                        <a:lnSpc>
                          <a:spcPct val="150000"/>
                        </a:lnSpc>
                        <a:spcAft>
                          <a:spcPts val="0"/>
                        </a:spcAft>
                        <a:tabLst>
                          <a:tab pos="3257550" algn="ctr"/>
                        </a:tabLst>
                      </a:pPr>
                      <a:r>
                        <a:rPr lang="fa-IR" sz="2800" b="1" kern="1200" dirty="0">
                          <a:solidFill>
                            <a:schemeClr val="lt1"/>
                          </a:solidFill>
                          <a:effectLst/>
                          <a:latin typeface="+mn-lt"/>
                          <a:ea typeface="+mn-ea"/>
                          <a:cs typeface="B Mitra" panose="00000400000000000000" pitchFamily="2" charset="-78"/>
                        </a:rPr>
                        <a:t>ملاحظات قانونی</a:t>
                      </a:r>
                      <a:endParaRPr lang="en-US" sz="2800" b="1" kern="1200" dirty="0">
                        <a:solidFill>
                          <a:schemeClr val="lt1"/>
                        </a:solidFill>
                        <a:effectLst/>
                        <a:latin typeface="+mn-lt"/>
                        <a:ea typeface="+mn-ea"/>
                        <a:cs typeface="B Mitra" panose="00000400000000000000" pitchFamily="2" charset="-78"/>
                      </a:endParaRPr>
                    </a:p>
                  </a:txBody>
                  <a:tcPr marL="68580" marR="68580" marT="0" marB="0" anchor="ctr"/>
                </a:tc>
                <a:extLst>
                  <a:ext uri="{0D108BD9-81ED-4DB2-BD59-A6C34878D82A}">
                    <a16:rowId xmlns:a16="http://schemas.microsoft.com/office/drawing/2014/main" val="2181081763"/>
                  </a:ext>
                </a:extLst>
              </a:tr>
              <a:tr h="1123179">
                <a:tc>
                  <a:txBody>
                    <a:bodyPr/>
                    <a:lstStyle/>
                    <a:p>
                      <a:pPr algn="ctr" rtl="1">
                        <a:lnSpc>
                          <a:spcPct val="150000"/>
                        </a:lnSpc>
                        <a:spcAft>
                          <a:spcPts val="0"/>
                        </a:spcAft>
                        <a:tabLst>
                          <a:tab pos="3257550" algn="ctr"/>
                        </a:tabLst>
                      </a:pPr>
                      <a:r>
                        <a:rPr lang="fa-IR" sz="2800" b="1" kern="1200" dirty="0">
                          <a:solidFill>
                            <a:schemeClr val="lt1"/>
                          </a:solidFill>
                          <a:effectLst/>
                          <a:latin typeface="+mn-lt"/>
                          <a:ea typeface="+mn-ea"/>
                          <a:cs typeface="B Mitra" panose="00000400000000000000" pitchFamily="2" charset="-78"/>
                        </a:rPr>
                        <a:t>هزینه‌های پیاده‌سازی </a:t>
                      </a:r>
                      <a:endParaRPr lang="en-US" sz="2800" b="1" kern="1200" dirty="0">
                        <a:solidFill>
                          <a:schemeClr val="lt1"/>
                        </a:solidFill>
                        <a:effectLst/>
                        <a:latin typeface="+mn-lt"/>
                        <a:ea typeface="+mn-ea"/>
                        <a:cs typeface="B Mitra" panose="00000400000000000000" pitchFamily="2" charset="-78"/>
                      </a:endParaRPr>
                    </a:p>
                  </a:txBody>
                  <a:tcPr marL="68580" marR="68580" marT="0" marB="0" anchor="ctr"/>
                </a:tc>
                <a:extLst>
                  <a:ext uri="{0D108BD9-81ED-4DB2-BD59-A6C34878D82A}">
                    <a16:rowId xmlns:a16="http://schemas.microsoft.com/office/drawing/2014/main" val="2832919102"/>
                  </a:ext>
                </a:extLst>
              </a:tr>
            </a:tbl>
          </a:graphicData>
        </a:graphic>
      </p:graphicFrame>
    </p:spTree>
    <p:extLst>
      <p:ext uri="{BB962C8B-B14F-4D97-AF65-F5344CB8AC3E}">
        <p14:creationId xmlns:p14="http://schemas.microsoft.com/office/powerpoint/2010/main" val="212810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2087</Words>
  <Application>Microsoft Office PowerPoint</Application>
  <PresentationFormat>Widescreen</PresentationFormat>
  <Paragraphs>449</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B Mitra</vt:lpstr>
      <vt:lpstr>Calibri</vt:lpstr>
      <vt:lpstr>Calibri Light</vt:lpstr>
      <vt:lpstr>Times New Roman</vt:lpstr>
      <vt:lpstr>Office Theme</vt:lpstr>
      <vt:lpstr>Visio</vt:lpstr>
      <vt:lpstr>طراحی و پیاده‌سازی سامانه‌ی اطلاعاتی خدمات امانت دیجیتالی کنترل شده در بستر فناوری‌ زنجیره‌ی بلوکی</vt:lpstr>
      <vt:lpstr>فناوری‌های کلیدی</vt:lpstr>
      <vt:lpstr>فناوری‌های کلیدی: زنجیره‌ی بلوکی</vt:lpstr>
      <vt:lpstr>فناوری‌های کلیدی: زنجیره‌ی بلوکی</vt:lpstr>
      <vt:lpstr>فناوری‌های کلیدی: زنجیره‌ی بلوکی</vt:lpstr>
      <vt:lpstr>فناوری‌های کلیدی: قراردادهای هوشمند</vt:lpstr>
      <vt:lpstr>فناوری‌های کلیدی: قراردادهای هوشمند</vt:lpstr>
      <vt:lpstr>فناوری‌های کلیدی: قراردادهای هوشمند</vt:lpstr>
      <vt:lpstr>فناوری‌های کلیدی: قراردادهای هوشمند</vt:lpstr>
      <vt:lpstr>فناوری‌های کلیدی: توکن‌های فناناپذیر</vt:lpstr>
      <vt:lpstr>فناوری‌های کلیدی: توکن‌های فناناپذیر</vt:lpstr>
      <vt:lpstr>فناوری‌های کلیدی: توکن‌های فناناپذیر</vt:lpstr>
      <vt:lpstr>فناوری‌های کلیدی: توکن‌های فناناپذیر</vt:lpstr>
      <vt:lpstr>فناوری‌های کلیدی: توکن‌های فناناپذیر</vt:lpstr>
      <vt:lpstr>فناوری‌های کلیدی: هوشمندی کسب و کار</vt:lpstr>
      <vt:lpstr>فناوری‌های کلیدی: هوشمندی کسب و کار</vt:lpstr>
      <vt:lpstr>فناوری‌های کلیدی: خدمات امانت دیجیتالی کنترل شده</vt:lpstr>
      <vt:lpstr>فناوری‌های کلیدی: خدمات امانت دیجیتالی کنترل شده</vt:lpstr>
      <vt:lpstr>فناوری‌های کلیدی: خدمات امانت دیجیتالی کنترل شده</vt:lpstr>
      <vt:lpstr>مطالعات فنی اولیه سامانه خدمات امانت دیجیتال کنترل شده</vt:lpstr>
      <vt:lpstr>مطالعات فنی اولیه سامانه خدمات امانت دیجیتال کنترل شده</vt:lpstr>
      <vt:lpstr>مطالعات فنی اولیه سامانه خدمات امانت دیجیتال کنترل شده</vt:lpstr>
      <vt:lpstr>مطالعات فنی اولیه سامانه خدمات امانت دیجیتال کنترل شده</vt:lpstr>
      <vt:lpstr>معماری‌های پیشنهادی جهت پیاده‌سازی سامانه خدمات امانت دیجیتال کنترل شده</vt:lpstr>
      <vt:lpstr>معماری‌های پیشنهادی جهت پیاده‌سازی سامانه خدمات امانت دیجیتال کنترل شده</vt:lpstr>
      <vt:lpstr>معماری‌های پیشنهادی جهت پیاده‌سازی سامانه خدمات امانت دیجیتال کنترل شده</vt:lpstr>
      <vt:lpstr>چینش فنی تیم پروژه</vt:lpstr>
      <vt:lpstr>زمانبندی</vt:lpstr>
      <vt:lpstr>زمانبندی جزئیات فعالیت‌های تجزیه، طراحی، توسعه و استقرار سامانه</vt:lpstr>
      <vt:lpstr>هزینه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و پیاده‌سازی سامانه‌ی اطلاعاتی خدمات امانت دیجیتالی کنترل شده در بستر فناوری‌ زنجیره‌ی بلوکی</dc:title>
  <dc:creator>BHB</dc:creator>
  <cp:lastModifiedBy>mtalebi</cp:lastModifiedBy>
  <cp:revision>30</cp:revision>
  <dcterms:created xsi:type="dcterms:W3CDTF">2022-09-04T05:59:47Z</dcterms:created>
  <dcterms:modified xsi:type="dcterms:W3CDTF">2022-09-28T05:24:59Z</dcterms:modified>
</cp:coreProperties>
</file>